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7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F3FFD-1CF2-4FE1-882B-2873046B19DB}" v="1" dt="2024-05-30T09:03:36.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thidusi 122010317023" userId="834ada1ccc4a3b8b" providerId="LiveId" clId="{07BF3FFD-1CF2-4FE1-882B-2873046B19DB}"/>
    <pc:docChg chg="custSel addSld modSld sldOrd">
      <pc:chgData name="Sahithidusi 122010317023" userId="834ada1ccc4a3b8b" providerId="LiveId" clId="{07BF3FFD-1CF2-4FE1-882B-2873046B19DB}" dt="2024-05-30T09:04:46.508" v="97"/>
      <pc:docMkLst>
        <pc:docMk/>
      </pc:docMkLst>
      <pc:sldChg chg="modSp mod">
        <pc:chgData name="Sahithidusi 122010317023" userId="834ada1ccc4a3b8b" providerId="LiveId" clId="{07BF3FFD-1CF2-4FE1-882B-2873046B19DB}" dt="2024-05-30T09:01:41.231" v="5" actId="1076"/>
        <pc:sldMkLst>
          <pc:docMk/>
          <pc:sldMk cId="0" sldId="257"/>
        </pc:sldMkLst>
        <pc:spChg chg="mod">
          <ac:chgData name="Sahithidusi 122010317023" userId="834ada1ccc4a3b8b" providerId="LiveId" clId="{07BF3FFD-1CF2-4FE1-882B-2873046B19DB}" dt="2024-05-30T09:01:41.231" v="5" actId="1076"/>
          <ac:spMkLst>
            <pc:docMk/>
            <pc:sldMk cId="0" sldId="257"/>
            <ac:spMk id="5" creationId="{00000000-0000-0000-0000-000000000000}"/>
          </ac:spMkLst>
        </pc:spChg>
      </pc:sldChg>
      <pc:sldChg chg="ord">
        <pc:chgData name="Sahithidusi 122010317023" userId="834ada1ccc4a3b8b" providerId="LiveId" clId="{07BF3FFD-1CF2-4FE1-882B-2873046B19DB}" dt="2024-05-30T09:04:46.508" v="97"/>
        <pc:sldMkLst>
          <pc:docMk/>
          <pc:sldMk cId="0" sldId="258"/>
        </pc:sldMkLst>
      </pc:sldChg>
      <pc:sldChg chg="addSp delSp modSp add mod">
        <pc:chgData name="Sahithidusi 122010317023" userId="834ada1ccc4a3b8b" providerId="LiveId" clId="{07BF3FFD-1CF2-4FE1-882B-2873046B19DB}" dt="2024-05-30T09:04:00.707" v="95" actId="14100"/>
        <pc:sldMkLst>
          <pc:docMk/>
          <pc:sldMk cId="4195747917" sldId="273"/>
        </pc:sldMkLst>
        <pc:spChg chg="del">
          <ac:chgData name="Sahithidusi 122010317023" userId="834ada1ccc4a3b8b" providerId="LiveId" clId="{07BF3FFD-1CF2-4FE1-882B-2873046B19DB}" dt="2024-05-30T09:02:36.853" v="25" actId="478"/>
          <ac:spMkLst>
            <pc:docMk/>
            <pc:sldMk cId="4195747917" sldId="273"/>
            <ac:spMk id="5" creationId="{00000000-0000-0000-0000-000000000000}"/>
          </ac:spMkLst>
        </pc:spChg>
        <pc:spChg chg="mod">
          <ac:chgData name="Sahithidusi 122010317023" userId="834ada1ccc4a3b8b" providerId="LiveId" clId="{07BF3FFD-1CF2-4FE1-882B-2873046B19DB}" dt="2024-05-30T09:03:17.644" v="88" actId="20577"/>
          <ac:spMkLst>
            <pc:docMk/>
            <pc:sldMk cId="4195747917" sldId="273"/>
            <ac:spMk id="6" creationId="{00000000-0000-0000-0000-000000000000}"/>
          </ac:spMkLst>
        </pc:spChg>
        <pc:spChg chg="del">
          <ac:chgData name="Sahithidusi 122010317023" userId="834ada1ccc4a3b8b" providerId="LiveId" clId="{07BF3FFD-1CF2-4FE1-882B-2873046B19DB}" dt="2024-05-30T09:02:05.233" v="9" actId="21"/>
          <ac:spMkLst>
            <pc:docMk/>
            <pc:sldMk cId="4195747917" sldId="273"/>
            <ac:spMk id="7" creationId="{00000000-0000-0000-0000-000000000000}"/>
          </ac:spMkLst>
        </pc:spChg>
        <pc:spChg chg="del">
          <ac:chgData name="Sahithidusi 122010317023" userId="834ada1ccc4a3b8b" providerId="LiveId" clId="{07BF3FFD-1CF2-4FE1-882B-2873046B19DB}" dt="2024-05-30T09:02:02.580" v="8" actId="21"/>
          <ac:spMkLst>
            <pc:docMk/>
            <pc:sldMk cId="4195747917" sldId="273"/>
            <ac:spMk id="8" creationId="{00000000-0000-0000-0000-000000000000}"/>
          </ac:spMkLst>
        </pc:spChg>
        <pc:spChg chg="mod">
          <ac:chgData name="Sahithidusi 122010317023" userId="834ada1ccc4a3b8b" providerId="LiveId" clId="{07BF3FFD-1CF2-4FE1-882B-2873046B19DB}" dt="2024-05-30T09:01:58.083" v="7" actId="20577"/>
          <ac:spMkLst>
            <pc:docMk/>
            <pc:sldMk cId="4195747917" sldId="273"/>
            <ac:spMk id="9" creationId="{00000000-0000-0000-0000-000000000000}"/>
          </ac:spMkLst>
        </pc:spChg>
        <pc:spChg chg="mod">
          <ac:chgData name="Sahithidusi 122010317023" userId="834ada1ccc4a3b8b" providerId="LiveId" clId="{07BF3FFD-1CF2-4FE1-882B-2873046B19DB}" dt="2024-05-30T09:01:29.956" v="3" actId="20577"/>
          <ac:spMkLst>
            <pc:docMk/>
            <pc:sldMk cId="4195747917" sldId="273"/>
            <ac:spMk id="10" creationId="{00000000-0000-0000-0000-000000000000}"/>
          </ac:spMkLst>
        </pc:spChg>
        <pc:spChg chg="del">
          <ac:chgData name="Sahithidusi 122010317023" userId="834ada1ccc4a3b8b" providerId="LiveId" clId="{07BF3FFD-1CF2-4FE1-882B-2873046B19DB}" dt="2024-05-30T09:02:07.921" v="10" actId="21"/>
          <ac:spMkLst>
            <pc:docMk/>
            <pc:sldMk cId="4195747917" sldId="273"/>
            <ac:spMk id="11" creationId="{00000000-0000-0000-0000-000000000000}"/>
          </ac:spMkLst>
        </pc:spChg>
        <pc:spChg chg="mod">
          <ac:chgData name="Sahithidusi 122010317023" userId="834ada1ccc4a3b8b" providerId="LiveId" clId="{07BF3FFD-1CF2-4FE1-882B-2873046B19DB}" dt="2024-05-30T09:02:10.996" v="11" actId="20577"/>
          <ac:spMkLst>
            <pc:docMk/>
            <pc:sldMk cId="4195747917" sldId="273"/>
            <ac:spMk id="12" creationId="{00000000-0000-0000-0000-000000000000}"/>
          </ac:spMkLst>
        </pc:spChg>
        <pc:spChg chg="mod">
          <ac:chgData name="Sahithidusi 122010317023" userId="834ada1ccc4a3b8b" providerId="LiveId" clId="{07BF3FFD-1CF2-4FE1-882B-2873046B19DB}" dt="2024-05-30T09:02:17.884" v="12" actId="20577"/>
          <ac:spMkLst>
            <pc:docMk/>
            <pc:sldMk cId="4195747917" sldId="273"/>
            <ac:spMk id="13" creationId="{00000000-0000-0000-0000-000000000000}"/>
          </ac:spMkLst>
        </pc:spChg>
        <pc:spChg chg="mod">
          <ac:chgData name="Sahithidusi 122010317023" userId="834ada1ccc4a3b8b" providerId="LiveId" clId="{07BF3FFD-1CF2-4FE1-882B-2873046B19DB}" dt="2024-05-30T09:02:25.567" v="13" actId="20577"/>
          <ac:spMkLst>
            <pc:docMk/>
            <pc:sldMk cId="4195747917" sldId="273"/>
            <ac:spMk id="14" creationId="{00000000-0000-0000-0000-000000000000}"/>
          </ac:spMkLst>
        </pc:spChg>
        <pc:spChg chg="del">
          <ac:chgData name="Sahithidusi 122010317023" userId="834ada1ccc4a3b8b" providerId="LiveId" clId="{07BF3FFD-1CF2-4FE1-882B-2873046B19DB}" dt="2024-05-30T09:02:28.813" v="14" actId="21"/>
          <ac:spMkLst>
            <pc:docMk/>
            <pc:sldMk cId="4195747917" sldId="273"/>
            <ac:spMk id="15" creationId="{00000000-0000-0000-0000-000000000000}"/>
          </ac:spMkLst>
        </pc:spChg>
        <pc:spChg chg="mod">
          <ac:chgData name="Sahithidusi 122010317023" userId="834ada1ccc4a3b8b" providerId="LiveId" clId="{07BF3FFD-1CF2-4FE1-882B-2873046B19DB}" dt="2024-05-30T09:02:31.482" v="15" actId="20577"/>
          <ac:spMkLst>
            <pc:docMk/>
            <pc:sldMk cId="4195747917" sldId="273"/>
            <ac:spMk id="16" creationId="{00000000-0000-0000-0000-000000000000}"/>
          </ac:spMkLst>
        </pc:spChg>
        <pc:spChg chg="mod">
          <ac:chgData name="Sahithidusi 122010317023" userId="834ada1ccc4a3b8b" providerId="LiveId" clId="{07BF3FFD-1CF2-4FE1-882B-2873046B19DB}" dt="2024-05-30T09:02:53.742" v="36" actId="20577"/>
          <ac:spMkLst>
            <pc:docMk/>
            <pc:sldMk cId="4195747917" sldId="273"/>
            <ac:spMk id="17" creationId="{00000000-0000-0000-0000-000000000000}"/>
          </ac:spMkLst>
        </pc:spChg>
        <pc:spChg chg="mod">
          <ac:chgData name="Sahithidusi 122010317023" userId="834ada1ccc4a3b8b" providerId="LiveId" clId="{07BF3FFD-1CF2-4FE1-882B-2873046B19DB}" dt="2024-05-30T09:02:58.814" v="37" actId="20577"/>
          <ac:spMkLst>
            <pc:docMk/>
            <pc:sldMk cId="4195747917" sldId="273"/>
            <ac:spMk id="18" creationId="{00000000-0000-0000-0000-000000000000}"/>
          </ac:spMkLst>
        </pc:spChg>
        <pc:picChg chg="add mod">
          <ac:chgData name="Sahithidusi 122010317023" userId="834ada1ccc4a3b8b" providerId="LiveId" clId="{07BF3FFD-1CF2-4FE1-882B-2873046B19DB}" dt="2024-05-30T09:04:00.707" v="95" actId="14100"/>
          <ac:picMkLst>
            <pc:docMk/>
            <pc:sldMk cId="4195747917" sldId="273"/>
            <ac:picMk id="20" creationId="{DAAEC1E0-6DC5-0C77-589B-2DADA367231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445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904587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gamma.app"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535258" y="0"/>
            <a:ext cx="15165658"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535258" y="0"/>
            <a:ext cx="6014038" cy="8229600"/>
          </a:xfrm>
          <a:prstGeom prst="rect">
            <a:avLst/>
          </a:prstGeom>
        </p:spPr>
      </p:pic>
      <p:sp>
        <p:nvSpPr>
          <p:cNvPr id="5" name="Text 2"/>
          <p:cNvSpPr/>
          <p:nvPr/>
        </p:nvSpPr>
        <p:spPr>
          <a:xfrm>
            <a:off x="6319599" y="1371124"/>
            <a:ext cx="7477601" cy="1916430"/>
          </a:xfrm>
          <a:prstGeom prst="rect">
            <a:avLst/>
          </a:prstGeom>
          <a:noFill/>
          <a:ln/>
        </p:spPr>
        <p:txBody>
          <a:bodyPr wrap="square" rtlCol="0" anchor="t"/>
          <a:lstStyle/>
          <a:p>
            <a:pPr marL="0" indent="0">
              <a:lnSpc>
                <a:spcPts val="7545"/>
              </a:lnSpc>
              <a:buNone/>
            </a:pPr>
            <a:r>
              <a:rPr lang="en-US" sz="6036" b="1" dirty="0">
                <a:solidFill>
                  <a:srgbClr val="EDEDE8"/>
                </a:solidFill>
                <a:latin typeface="Tomorrow" pitchFamily="34" charset="0"/>
                <a:ea typeface="Tomorrow" pitchFamily="34" charset="-122"/>
                <a:cs typeface="Tomorrow" pitchFamily="34" charset="-120"/>
              </a:rPr>
              <a:t>Analyzing Pizza Sales Data </a:t>
            </a:r>
            <a:endParaRPr lang="en-US" sz="6036" dirty="0"/>
          </a:p>
        </p:txBody>
      </p:sp>
      <p:sp>
        <p:nvSpPr>
          <p:cNvPr id="6" name="Text 3"/>
          <p:cNvSpPr/>
          <p:nvPr/>
        </p:nvSpPr>
        <p:spPr>
          <a:xfrm>
            <a:off x="6319599" y="3620810"/>
            <a:ext cx="7477601" cy="355402"/>
          </a:xfrm>
          <a:prstGeom prst="rect">
            <a:avLst/>
          </a:prstGeom>
          <a:noFill/>
          <a:ln/>
        </p:spPr>
        <p:txBody>
          <a:bodyPr wrap="none" rtlCol="0" anchor="t"/>
          <a:lstStyle/>
          <a:p>
            <a:pPr marL="0" indent="0">
              <a:lnSpc>
                <a:spcPts val="2799"/>
              </a:lnSpc>
              <a:buNone/>
            </a:pPr>
            <a:r>
              <a:rPr lang="en-US" sz="3600" dirty="0">
                <a:solidFill>
                  <a:srgbClr val="C9C9C0"/>
                </a:solidFill>
                <a:latin typeface="Tomorrow" pitchFamily="34" charset="0"/>
                <a:ea typeface="Tomorrow" pitchFamily="34" charset="-122"/>
                <a:cs typeface="Tomorrow" pitchFamily="34" charset="-120"/>
              </a:rPr>
              <a:t>SQL PROJECT PRESENTATION</a:t>
            </a:r>
            <a:endParaRPr lang="en-US" sz="3600" dirty="0"/>
          </a:p>
        </p:txBody>
      </p:sp>
      <p:sp>
        <p:nvSpPr>
          <p:cNvPr id="7" name="Text 4"/>
          <p:cNvSpPr/>
          <p:nvPr/>
        </p:nvSpPr>
        <p:spPr>
          <a:xfrm>
            <a:off x="6319599" y="4226123"/>
            <a:ext cx="7477601" cy="1421606"/>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This presentation will dive into the key insights and findings from an in-depth analysis of pizza sales data. We'll uncover valuable information about customer ordering trends, revenue generation, and the most popular pizza offerings.</a:t>
            </a:r>
            <a:endParaRPr lang="en-US" sz="1750" dirty="0"/>
          </a:p>
        </p:txBody>
      </p:sp>
      <p:sp>
        <p:nvSpPr>
          <p:cNvPr id="8" name="Text 5"/>
          <p:cNvSpPr/>
          <p:nvPr/>
        </p:nvSpPr>
        <p:spPr>
          <a:xfrm>
            <a:off x="6319599" y="5897642"/>
            <a:ext cx="7477601"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BY</a:t>
            </a:r>
            <a:endParaRPr lang="en-US" sz="1750" dirty="0"/>
          </a:p>
        </p:txBody>
      </p:sp>
      <p:sp>
        <p:nvSpPr>
          <p:cNvPr id="9" name="Text 6"/>
          <p:cNvSpPr/>
          <p:nvPr/>
        </p:nvSpPr>
        <p:spPr>
          <a:xfrm>
            <a:off x="6319599" y="6502956"/>
            <a:ext cx="7477601" cy="355402"/>
          </a:xfrm>
          <a:prstGeom prst="rect">
            <a:avLst/>
          </a:prstGeom>
          <a:noFill/>
          <a:ln/>
        </p:spPr>
        <p:txBody>
          <a:bodyPr wrap="none" rtlCol="0" anchor="t"/>
          <a:lstStyle/>
          <a:p>
            <a:pPr marL="0" indent="0">
              <a:lnSpc>
                <a:spcPts val="2799"/>
              </a:lnSpc>
              <a:buNone/>
            </a:pPr>
            <a:r>
              <a:rPr lang="en-US" sz="2800" b="1" dirty="0">
                <a:solidFill>
                  <a:srgbClr val="F44444"/>
                </a:solidFill>
                <a:latin typeface="Tomorrow" pitchFamily="34" charset="0"/>
                <a:ea typeface="Tomorrow" pitchFamily="34" charset="-122"/>
                <a:cs typeface="Tomorrow" pitchFamily="34" charset="-120"/>
              </a:rPr>
              <a:t>Sahithi Dusi</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3275886" y="468749"/>
            <a:ext cx="8078510" cy="1062752"/>
          </a:xfrm>
          <a:prstGeom prst="rect">
            <a:avLst/>
          </a:prstGeom>
          <a:noFill/>
          <a:ln/>
        </p:spPr>
        <p:txBody>
          <a:bodyPr wrap="square" rtlCol="0" anchor="t"/>
          <a:lstStyle/>
          <a:p>
            <a:pPr marL="0" indent="0">
              <a:lnSpc>
                <a:spcPts val="4185"/>
              </a:lnSpc>
              <a:buNone/>
            </a:pPr>
            <a:r>
              <a:rPr lang="en-US" sz="3348" b="1" dirty="0">
                <a:solidFill>
                  <a:srgbClr val="EDEDE8"/>
                </a:solidFill>
                <a:latin typeface="Tomorrow" pitchFamily="34" charset="0"/>
                <a:ea typeface="Tomorrow" pitchFamily="34" charset="-122"/>
                <a:cs typeface="Tomorrow" pitchFamily="34" charset="-120"/>
              </a:rPr>
              <a:t>Joining Tables to Analyze Pizza Order Quantities</a:t>
            </a:r>
            <a:endParaRPr lang="en-US" sz="3348" dirty="0"/>
          </a:p>
        </p:txBody>
      </p:sp>
      <p:sp>
        <p:nvSpPr>
          <p:cNvPr id="5" name="Text 3"/>
          <p:cNvSpPr/>
          <p:nvPr/>
        </p:nvSpPr>
        <p:spPr>
          <a:xfrm>
            <a:off x="3275886" y="1871543"/>
            <a:ext cx="8078510" cy="815816"/>
          </a:xfrm>
          <a:prstGeom prst="rect">
            <a:avLst/>
          </a:prstGeom>
          <a:noFill/>
          <a:ln/>
        </p:spPr>
        <p:txBody>
          <a:bodyPr wrap="square" rtlCol="0" anchor="t"/>
          <a:lstStyle/>
          <a:p>
            <a:pPr marL="0" indent="0">
              <a:lnSpc>
                <a:spcPts val="2143"/>
              </a:lnSpc>
              <a:buNone/>
            </a:pPr>
            <a:r>
              <a:rPr lang="en-US" sz="1339" dirty="0">
                <a:solidFill>
                  <a:srgbClr val="C9C9C0"/>
                </a:solidFill>
                <a:latin typeface="Tomorrow" pitchFamily="34" charset="0"/>
                <a:ea typeface="Tomorrow" pitchFamily="34" charset="-122"/>
                <a:cs typeface="Tomorrow" pitchFamily="34" charset="-120"/>
              </a:rPr>
              <a:t>To understand the total quantity of each pizza category ordered, we need to join the necessary tables in the database. This will allow us to aggregate the order details and identify the most popular pizza types by volume.</a:t>
            </a:r>
            <a:endParaRPr lang="en-US" sz="1339" dirty="0"/>
          </a:p>
        </p:txBody>
      </p:sp>
      <p:pic>
        <p:nvPicPr>
          <p:cNvPr id="6" name="Image 0" descr="preencoded.png"/>
          <p:cNvPicPr>
            <a:picLocks noChangeAspect="1"/>
          </p:cNvPicPr>
          <p:nvPr/>
        </p:nvPicPr>
        <p:blipFill>
          <a:blip r:embed="rId3"/>
          <a:stretch>
            <a:fillRect/>
          </a:stretch>
        </p:blipFill>
        <p:spPr>
          <a:xfrm>
            <a:off x="3275886" y="2878692"/>
            <a:ext cx="7150504" cy="2400181"/>
          </a:xfrm>
          <a:prstGeom prst="rect">
            <a:avLst/>
          </a:prstGeom>
        </p:spPr>
      </p:pic>
      <p:sp>
        <p:nvSpPr>
          <p:cNvPr id="7" name="Text 4"/>
          <p:cNvSpPr/>
          <p:nvPr/>
        </p:nvSpPr>
        <p:spPr>
          <a:xfrm>
            <a:off x="3275886" y="5278874"/>
            <a:ext cx="8078510" cy="271939"/>
          </a:xfrm>
          <a:prstGeom prst="rect">
            <a:avLst/>
          </a:prstGeom>
          <a:noFill/>
          <a:ln/>
        </p:spPr>
        <p:txBody>
          <a:bodyPr wrap="none" rtlCol="0" anchor="t"/>
          <a:lstStyle/>
          <a:p>
            <a:pPr marL="0" indent="0">
              <a:lnSpc>
                <a:spcPts val="2143"/>
              </a:lnSpc>
              <a:buNone/>
            </a:pPr>
            <a:r>
              <a:rPr lang="en-US" sz="1339" dirty="0">
                <a:solidFill>
                  <a:srgbClr val="C9C9C0"/>
                </a:solidFill>
                <a:latin typeface="Tomorrow" pitchFamily="34" charset="0"/>
                <a:ea typeface="Tomorrow" pitchFamily="34" charset="-122"/>
                <a:cs typeface="Tomorrow" pitchFamily="34" charset="-120"/>
              </a:rPr>
              <a:t>OUTPUT</a:t>
            </a:r>
            <a:endParaRPr lang="en-US" sz="1339" dirty="0"/>
          </a:p>
        </p:txBody>
      </p:sp>
      <p:pic>
        <p:nvPicPr>
          <p:cNvPr id="8" name="Image 1" descr="preencoded.png"/>
          <p:cNvPicPr>
            <a:picLocks noChangeAspect="1"/>
          </p:cNvPicPr>
          <p:nvPr/>
        </p:nvPicPr>
        <p:blipFill>
          <a:blip r:embed="rId4"/>
          <a:stretch>
            <a:fillRect/>
          </a:stretch>
        </p:blipFill>
        <p:spPr>
          <a:xfrm>
            <a:off x="3275886" y="5742146"/>
            <a:ext cx="3618786" cy="2018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538959" cy="8138160"/>
          </a:xfrm>
          <a:prstGeom prst="rect">
            <a:avLst/>
          </a:prstGeom>
          <a:solidFill>
            <a:srgbClr val="1D1D1B"/>
          </a:solidFill>
          <a:ln/>
        </p:spPr>
      </p:sp>
      <p:sp>
        <p:nvSpPr>
          <p:cNvPr id="4" name="Text 2"/>
          <p:cNvSpPr/>
          <p:nvPr/>
        </p:nvSpPr>
        <p:spPr>
          <a:xfrm>
            <a:off x="2601039" y="547092"/>
            <a:ext cx="6497479" cy="620316"/>
          </a:xfrm>
          <a:prstGeom prst="rect">
            <a:avLst/>
          </a:prstGeom>
          <a:noFill/>
          <a:ln/>
        </p:spPr>
        <p:txBody>
          <a:bodyPr wrap="none" rtlCol="0" anchor="t"/>
          <a:lstStyle/>
          <a:p>
            <a:pPr marL="0" indent="0">
              <a:lnSpc>
                <a:spcPts val="4884"/>
              </a:lnSpc>
              <a:buNone/>
            </a:pPr>
            <a:r>
              <a:rPr lang="en-US" sz="3907" b="1" dirty="0">
                <a:solidFill>
                  <a:srgbClr val="EDEDE8"/>
                </a:solidFill>
                <a:latin typeface="Tomorrow" pitchFamily="34" charset="0"/>
                <a:ea typeface="Tomorrow" pitchFamily="34" charset="-122"/>
                <a:cs typeface="Tomorrow" pitchFamily="34" charset="-120"/>
              </a:rPr>
              <a:t>Orders By Hour Of the Day</a:t>
            </a:r>
            <a:endParaRPr lang="en-US" sz="3907" dirty="0"/>
          </a:p>
        </p:txBody>
      </p:sp>
      <p:pic>
        <p:nvPicPr>
          <p:cNvPr id="5" name="Image 0" descr="preencoded.png"/>
          <p:cNvPicPr>
            <a:picLocks noChangeAspect="1"/>
          </p:cNvPicPr>
          <p:nvPr/>
        </p:nvPicPr>
        <p:blipFill>
          <a:blip r:embed="rId3"/>
          <a:stretch>
            <a:fillRect/>
          </a:stretch>
        </p:blipFill>
        <p:spPr>
          <a:xfrm>
            <a:off x="2601039" y="1564362"/>
            <a:ext cx="6497479" cy="1608415"/>
          </a:xfrm>
          <a:prstGeom prst="rect">
            <a:avLst/>
          </a:prstGeom>
        </p:spPr>
      </p:pic>
      <p:sp>
        <p:nvSpPr>
          <p:cNvPr id="6" name="Text 3"/>
          <p:cNvSpPr/>
          <p:nvPr/>
        </p:nvSpPr>
        <p:spPr>
          <a:xfrm>
            <a:off x="2601039" y="3396020"/>
            <a:ext cx="9428202" cy="317540"/>
          </a:xfrm>
          <a:prstGeom prst="rect">
            <a:avLst/>
          </a:prstGeom>
          <a:noFill/>
          <a:ln/>
        </p:spPr>
        <p:txBody>
          <a:bodyPr wrap="none" rtlCol="0" anchor="t"/>
          <a:lstStyle/>
          <a:p>
            <a:pPr marL="0" indent="0">
              <a:lnSpc>
                <a:spcPts val="2501"/>
              </a:lnSpc>
              <a:buNone/>
            </a:pPr>
            <a:r>
              <a:rPr lang="en-US" sz="1563" dirty="0">
                <a:solidFill>
                  <a:srgbClr val="C9C9C0"/>
                </a:solidFill>
                <a:latin typeface="Tomorrow" pitchFamily="34" charset="0"/>
                <a:ea typeface="Tomorrow" pitchFamily="34" charset="-122"/>
                <a:cs typeface="Tomorrow" pitchFamily="34" charset="-120"/>
              </a:rPr>
              <a:t>OUTPUT</a:t>
            </a:r>
            <a:endParaRPr lang="en-US" sz="1563" dirty="0"/>
          </a:p>
        </p:txBody>
      </p:sp>
      <p:pic>
        <p:nvPicPr>
          <p:cNvPr id="7" name="Image 1" descr="preencoded.png"/>
          <p:cNvPicPr>
            <a:picLocks noChangeAspect="1"/>
          </p:cNvPicPr>
          <p:nvPr/>
        </p:nvPicPr>
        <p:blipFill>
          <a:blip r:embed="rId4"/>
          <a:stretch>
            <a:fillRect/>
          </a:stretch>
        </p:blipFill>
        <p:spPr>
          <a:xfrm>
            <a:off x="2601039" y="3936802"/>
            <a:ext cx="3197900" cy="2887385"/>
          </a:xfrm>
          <a:prstGeom prst="rect">
            <a:avLst/>
          </a:prstGeom>
        </p:spPr>
      </p:pic>
      <p:sp>
        <p:nvSpPr>
          <p:cNvPr id="8" name="Text 4"/>
          <p:cNvSpPr/>
          <p:nvPr/>
        </p:nvSpPr>
        <p:spPr>
          <a:xfrm>
            <a:off x="2601039" y="7047428"/>
            <a:ext cx="9428202" cy="635079"/>
          </a:xfrm>
          <a:prstGeom prst="rect">
            <a:avLst/>
          </a:prstGeom>
          <a:noFill/>
          <a:ln/>
        </p:spPr>
        <p:txBody>
          <a:bodyPr wrap="square" rtlCol="0" anchor="t"/>
          <a:lstStyle/>
          <a:p>
            <a:pPr marL="0" indent="0">
              <a:lnSpc>
                <a:spcPts val="2501"/>
              </a:lnSpc>
              <a:buNone/>
            </a:pPr>
            <a:r>
              <a:rPr lang="en-US" sz="1563" dirty="0">
                <a:solidFill>
                  <a:srgbClr val="C9C9C0"/>
                </a:solidFill>
                <a:latin typeface="Tomorrow" pitchFamily="34" charset="0"/>
                <a:ea typeface="Tomorrow" pitchFamily="34" charset="-122"/>
                <a:cs typeface="Tomorrow" pitchFamily="34" charset="-120"/>
              </a:rPr>
              <a:t> This information can help the business optimize staffing and inventory to meet demand throughout the day.</a:t>
            </a:r>
            <a:endParaRPr lang="en-US" sz="1563"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2458"/>
          </a:xfrm>
          <a:prstGeom prst="rect">
            <a:avLst/>
          </a:prstGeom>
          <a:solidFill>
            <a:srgbClr val="1D1D1B"/>
          </a:solidFill>
          <a:ln/>
        </p:spPr>
      </p:sp>
      <p:sp>
        <p:nvSpPr>
          <p:cNvPr id="4" name="Text 2"/>
          <p:cNvSpPr/>
          <p:nvPr/>
        </p:nvSpPr>
        <p:spPr>
          <a:xfrm>
            <a:off x="2095976" y="604242"/>
            <a:ext cx="10438448" cy="1373267"/>
          </a:xfrm>
          <a:prstGeom prst="rect">
            <a:avLst/>
          </a:prstGeom>
          <a:noFill/>
          <a:ln/>
        </p:spPr>
        <p:txBody>
          <a:bodyPr wrap="square" rtlCol="0" anchor="t"/>
          <a:lstStyle/>
          <a:p>
            <a:pPr marL="0" indent="0">
              <a:lnSpc>
                <a:spcPts val="5407"/>
              </a:lnSpc>
              <a:buNone/>
            </a:pPr>
            <a:r>
              <a:rPr lang="en-US" sz="4326" b="1" dirty="0">
                <a:solidFill>
                  <a:srgbClr val="EDEDE8"/>
                </a:solidFill>
                <a:latin typeface="Tomorrow" pitchFamily="34" charset="0"/>
                <a:ea typeface="Tomorrow" pitchFamily="34" charset="-122"/>
                <a:cs typeface="Tomorrow" pitchFamily="34" charset="-120"/>
              </a:rPr>
              <a:t>Category-Wise Pizza Order Distribution</a:t>
            </a:r>
            <a:endParaRPr lang="en-US" sz="4326" dirty="0"/>
          </a:p>
        </p:txBody>
      </p:sp>
      <p:pic>
        <p:nvPicPr>
          <p:cNvPr id="5" name="Image 0" descr="preencoded.png"/>
          <p:cNvPicPr>
            <a:picLocks noChangeAspect="1"/>
          </p:cNvPicPr>
          <p:nvPr/>
        </p:nvPicPr>
        <p:blipFill>
          <a:blip r:embed="rId3"/>
          <a:stretch>
            <a:fillRect/>
          </a:stretch>
        </p:blipFill>
        <p:spPr>
          <a:xfrm>
            <a:off x="2095976" y="2416969"/>
            <a:ext cx="6858453" cy="1522452"/>
          </a:xfrm>
          <a:prstGeom prst="rect">
            <a:avLst/>
          </a:prstGeom>
        </p:spPr>
      </p:pic>
      <p:sp>
        <p:nvSpPr>
          <p:cNvPr id="6" name="Text 3"/>
          <p:cNvSpPr/>
          <p:nvPr/>
        </p:nvSpPr>
        <p:spPr>
          <a:xfrm>
            <a:off x="2095976" y="3939421"/>
            <a:ext cx="10438448" cy="351592"/>
          </a:xfrm>
          <a:prstGeom prst="rect">
            <a:avLst/>
          </a:prstGeom>
          <a:noFill/>
          <a:ln/>
        </p:spPr>
        <p:txBody>
          <a:bodyPr wrap="none" rtlCol="0" anchor="t"/>
          <a:lstStyle/>
          <a:p>
            <a:pPr marL="0" indent="0">
              <a:lnSpc>
                <a:spcPts val="2769"/>
              </a:lnSpc>
              <a:buNone/>
            </a:pPr>
            <a:r>
              <a:rPr lang="en-US" sz="1730" dirty="0">
                <a:solidFill>
                  <a:srgbClr val="C9C9C0"/>
                </a:solidFill>
                <a:latin typeface="Tomorrow" pitchFamily="34" charset="0"/>
                <a:ea typeface="Tomorrow" pitchFamily="34" charset="-122"/>
                <a:cs typeface="Tomorrow" pitchFamily="34" charset="-120"/>
              </a:rPr>
              <a:t>OUTPUT</a:t>
            </a:r>
            <a:endParaRPr lang="en-US" sz="1730" dirty="0"/>
          </a:p>
        </p:txBody>
      </p:sp>
      <p:pic>
        <p:nvPicPr>
          <p:cNvPr id="7" name="Image 1" descr="preencoded.png"/>
          <p:cNvPicPr>
            <a:picLocks noChangeAspect="1"/>
          </p:cNvPicPr>
          <p:nvPr/>
        </p:nvPicPr>
        <p:blipFill>
          <a:blip r:embed="rId4"/>
          <a:stretch>
            <a:fillRect/>
          </a:stretch>
        </p:blipFill>
        <p:spPr>
          <a:xfrm>
            <a:off x="2095976" y="4538186"/>
            <a:ext cx="3357324" cy="2139672"/>
          </a:xfrm>
          <a:prstGeom prst="rect">
            <a:avLst/>
          </a:prstGeom>
        </p:spPr>
      </p:pic>
      <p:sp>
        <p:nvSpPr>
          <p:cNvPr id="8" name="Text 4"/>
          <p:cNvSpPr/>
          <p:nvPr/>
        </p:nvSpPr>
        <p:spPr>
          <a:xfrm>
            <a:off x="2095976" y="6925032"/>
            <a:ext cx="10438448" cy="703183"/>
          </a:xfrm>
          <a:prstGeom prst="rect">
            <a:avLst/>
          </a:prstGeom>
          <a:noFill/>
          <a:ln/>
        </p:spPr>
        <p:txBody>
          <a:bodyPr wrap="square" rtlCol="0" anchor="t"/>
          <a:lstStyle/>
          <a:p>
            <a:pPr marL="0" indent="0">
              <a:lnSpc>
                <a:spcPts val="2769"/>
              </a:lnSpc>
              <a:buNone/>
            </a:pPr>
            <a:r>
              <a:rPr lang="en-US" sz="1730" dirty="0">
                <a:solidFill>
                  <a:srgbClr val="C9C9C0"/>
                </a:solidFill>
                <a:latin typeface="Tomorrow" pitchFamily="34" charset="0"/>
                <a:ea typeface="Tomorrow" pitchFamily="34" charset="-122"/>
                <a:cs typeface="Tomorrow" pitchFamily="34" charset="-120"/>
              </a:rPr>
              <a:t>Knowing the category-wise distribution of pizzas helps in understanding customer preferences, optimizing the menu, and targeting marketing efforts to boost sales in specific categories.</a:t>
            </a:r>
            <a:endParaRPr lang="en-US" sz="17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1035725"/>
            <a:ext cx="7548324"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Average Daily Pizza Orders</a:t>
            </a:r>
            <a:endParaRPr lang="en-US" sz="4374" dirty="0"/>
          </a:p>
        </p:txBody>
      </p:sp>
      <p:pic>
        <p:nvPicPr>
          <p:cNvPr id="5" name="Image 0" descr="preencoded.png"/>
          <p:cNvPicPr>
            <a:picLocks noChangeAspect="1"/>
          </p:cNvPicPr>
          <p:nvPr/>
        </p:nvPicPr>
        <p:blipFill>
          <a:blip r:embed="rId3"/>
          <a:stretch>
            <a:fillRect/>
          </a:stretch>
        </p:blipFill>
        <p:spPr>
          <a:xfrm>
            <a:off x="2037992" y="2174438"/>
            <a:ext cx="8656027" cy="2296835"/>
          </a:xfrm>
          <a:prstGeom prst="rect">
            <a:avLst/>
          </a:prstGeom>
        </p:spPr>
      </p:pic>
      <p:sp>
        <p:nvSpPr>
          <p:cNvPr id="6" name="Text 3"/>
          <p:cNvSpPr/>
          <p:nvPr/>
        </p:nvSpPr>
        <p:spPr>
          <a:xfrm>
            <a:off x="2037993" y="4471273"/>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OUTPUT</a:t>
            </a:r>
            <a:endParaRPr lang="en-US" sz="1750" dirty="0"/>
          </a:p>
        </p:txBody>
      </p:sp>
      <p:pic>
        <p:nvPicPr>
          <p:cNvPr id="7" name="Image 1" descr="preencoded.png"/>
          <p:cNvPicPr>
            <a:picLocks noChangeAspect="1"/>
          </p:cNvPicPr>
          <p:nvPr/>
        </p:nvPicPr>
        <p:blipFill>
          <a:blip r:embed="rId4"/>
          <a:stretch>
            <a:fillRect/>
          </a:stretch>
        </p:blipFill>
        <p:spPr>
          <a:xfrm>
            <a:off x="2729369" y="5193982"/>
            <a:ext cx="2728079" cy="1156454"/>
          </a:xfrm>
          <a:prstGeom prst="rect">
            <a:avLst/>
          </a:prstGeom>
        </p:spPr>
      </p:pic>
      <p:sp>
        <p:nvSpPr>
          <p:cNvPr id="8" name="Text 4"/>
          <p:cNvSpPr/>
          <p:nvPr/>
        </p:nvSpPr>
        <p:spPr>
          <a:xfrm>
            <a:off x="2037993" y="6482953"/>
            <a:ext cx="10554414"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Understanding the average daily orders can help the business optimize operations, ensuring they have the right resources to meet customer demand efficiently.</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1624"/>
          </a:xfrm>
          <a:prstGeom prst="rect">
            <a:avLst/>
          </a:prstGeom>
          <a:solidFill>
            <a:srgbClr val="1D1D1B"/>
          </a:solidFill>
          <a:ln/>
        </p:spPr>
      </p:sp>
      <p:sp>
        <p:nvSpPr>
          <p:cNvPr id="4" name="Text 2"/>
          <p:cNvSpPr/>
          <p:nvPr/>
        </p:nvSpPr>
        <p:spPr>
          <a:xfrm>
            <a:off x="3604617" y="429578"/>
            <a:ext cx="7421047" cy="976551"/>
          </a:xfrm>
          <a:prstGeom prst="rect">
            <a:avLst/>
          </a:prstGeom>
          <a:noFill/>
          <a:ln/>
        </p:spPr>
        <p:txBody>
          <a:bodyPr wrap="square" rtlCol="0" anchor="t"/>
          <a:lstStyle/>
          <a:p>
            <a:pPr marL="0" indent="0">
              <a:lnSpc>
                <a:spcPts val="3844"/>
              </a:lnSpc>
              <a:buNone/>
            </a:pPr>
            <a:r>
              <a:rPr lang="en-US" sz="3075" b="1" dirty="0">
                <a:solidFill>
                  <a:srgbClr val="EDEDE8"/>
                </a:solidFill>
                <a:latin typeface="Tomorrow" pitchFamily="34" charset="0"/>
                <a:ea typeface="Tomorrow" pitchFamily="34" charset="-122"/>
                <a:cs typeface="Tomorrow" pitchFamily="34" charset="-120"/>
              </a:rPr>
              <a:t>Top 3 Most Ordered Pizza Types by Revenue</a:t>
            </a:r>
            <a:endParaRPr lang="en-US" sz="3075" dirty="0"/>
          </a:p>
        </p:txBody>
      </p:sp>
      <p:pic>
        <p:nvPicPr>
          <p:cNvPr id="5" name="Image 0" descr="preencoded.png"/>
          <p:cNvPicPr>
            <a:picLocks noChangeAspect="1"/>
          </p:cNvPicPr>
          <p:nvPr/>
        </p:nvPicPr>
        <p:blipFill>
          <a:blip r:embed="rId3"/>
          <a:stretch>
            <a:fillRect/>
          </a:stretch>
        </p:blipFill>
        <p:spPr>
          <a:xfrm>
            <a:off x="370764" y="1321951"/>
            <a:ext cx="7234368" cy="2910364"/>
          </a:xfrm>
          <a:prstGeom prst="rect">
            <a:avLst/>
          </a:prstGeom>
        </p:spPr>
      </p:pic>
      <p:pic>
        <p:nvPicPr>
          <p:cNvPr id="6" name="Image 1" descr="preencoded.png"/>
          <p:cNvPicPr>
            <a:picLocks noChangeAspect="1"/>
          </p:cNvPicPr>
          <p:nvPr/>
        </p:nvPicPr>
        <p:blipFill>
          <a:blip r:embed="rId4"/>
          <a:stretch>
            <a:fillRect/>
          </a:stretch>
        </p:blipFill>
        <p:spPr>
          <a:xfrm>
            <a:off x="9629049" y="3479180"/>
            <a:ext cx="3819322" cy="2193280"/>
          </a:xfrm>
          <a:prstGeom prst="rect">
            <a:avLst/>
          </a:prstGeom>
        </p:spPr>
      </p:pic>
      <p:pic>
        <p:nvPicPr>
          <p:cNvPr id="7" name="Image 2" descr="preencoded.png"/>
          <p:cNvPicPr>
            <a:picLocks noChangeAspect="1"/>
          </p:cNvPicPr>
          <p:nvPr/>
        </p:nvPicPr>
        <p:blipFill>
          <a:blip r:embed="rId5"/>
          <a:stretch>
            <a:fillRect/>
          </a:stretch>
        </p:blipFill>
        <p:spPr>
          <a:xfrm>
            <a:off x="3604617" y="4564261"/>
            <a:ext cx="4443889" cy="2343388"/>
          </a:xfrm>
          <a:prstGeom prst="rect">
            <a:avLst/>
          </a:prstGeom>
        </p:spPr>
      </p:pic>
      <p:sp>
        <p:nvSpPr>
          <p:cNvPr id="8" name="Shape 3"/>
          <p:cNvSpPr/>
          <p:nvPr/>
        </p:nvSpPr>
        <p:spPr>
          <a:xfrm>
            <a:off x="3604617" y="7063978"/>
            <a:ext cx="156210" cy="156210"/>
          </a:xfrm>
          <a:prstGeom prst="roundRect">
            <a:avLst>
              <a:gd name="adj" fmla="val 11707"/>
            </a:avLst>
          </a:prstGeom>
          <a:solidFill>
            <a:srgbClr val="373734"/>
          </a:solidFill>
          <a:ln/>
        </p:spPr>
      </p:sp>
      <p:sp>
        <p:nvSpPr>
          <p:cNvPr id="9" name="Text 4"/>
          <p:cNvSpPr/>
          <p:nvPr/>
        </p:nvSpPr>
        <p:spPr>
          <a:xfrm>
            <a:off x="3838932" y="6907768"/>
            <a:ext cx="883682" cy="468630"/>
          </a:xfrm>
          <a:prstGeom prst="rect">
            <a:avLst/>
          </a:prstGeom>
          <a:noFill/>
          <a:ln/>
        </p:spPr>
        <p:txBody>
          <a:bodyPr wrap="square" rtlCol="0" anchor="t"/>
          <a:lstStyle/>
          <a:p>
            <a:pPr marL="0" indent="0">
              <a:lnSpc>
                <a:spcPts val="1230"/>
              </a:lnSpc>
              <a:buNone/>
            </a:pPr>
            <a:r>
              <a:rPr lang="en-US" sz="1230" dirty="0">
                <a:solidFill>
                  <a:srgbClr val="C9C9C0"/>
                </a:solidFill>
                <a:latin typeface="Tomorrow" pitchFamily="34" charset="0"/>
                <a:ea typeface="Tomorrow" pitchFamily="34" charset="-122"/>
                <a:cs typeface="Tomorrow" pitchFamily="34" charset="-120"/>
              </a:rPr>
              <a:t>The Thai Chicken Pizza</a:t>
            </a:r>
            <a:endParaRPr lang="en-US" sz="1230" dirty="0"/>
          </a:p>
        </p:txBody>
      </p:sp>
      <p:sp>
        <p:nvSpPr>
          <p:cNvPr id="10" name="Shape 5"/>
          <p:cNvSpPr/>
          <p:nvPr/>
        </p:nvSpPr>
        <p:spPr>
          <a:xfrm>
            <a:off x="4956929" y="7063978"/>
            <a:ext cx="156210" cy="156210"/>
          </a:xfrm>
          <a:prstGeom prst="roundRect">
            <a:avLst>
              <a:gd name="adj" fmla="val 11707"/>
            </a:avLst>
          </a:prstGeom>
          <a:solidFill>
            <a:srgbClr val="787871"/>
          </a:solidFill>
          <a:ln/>
        </p:spPr>
      </p:sp>
      <p:sp>
        <p:nvSpPr>
          <p:cNvPr id="11" name="Text 6"/>
          <p:cNvSpPr/>
          <p:nvPr/>
        </p:nvSpPr>
        <p:spPr>
          <a:xfrm>
            <a:off x="5191244" y="6985873"/>
            <a:ext cx="1122759" cy="312420"/>
          </a:xfrm>
          <a:prstGeom prst="rect">
            <a:avLst/>
          </a:prstGeom>
          <a:noFill/>
          <a:ln/>
        </p:spPr>
        <p:txBody>
          <a:bodyPr wrap="square" rtlCol="0" anchor="t"/>
          <a:lstStyle/>
          <a:p>
            <a:pPr marL="0" indent="0">
              <a:lnSpc>
                <a:spcPts val="1230"/>
              </a:lnSpc>
              <a:buNone/>
            </a:pPr>
            <a:r>
              <a:rPr lang="en-US" sz="1230" dirty="0">
                <a:solidFill>
                  <a:srgbClr val="C9C9C0"/>
                </a:solidFill>
                <a:latin typeface="Tomorrow" pitchFamily="34" charset="0"/>
                <a:ea typeface="Tomorrow" pitchFamily="34" charset="-122"/>
                <a:cs typeface="Tomorrow" pitchFamily="34" charset="-120"/>
              </a:rPr>
              <a:t> The Barbecue Chicken Pizza</a:t>
            </a:r>
            <a:endParaRPr lang="en-US" sz="1230" dirty="0"/>
          </a:p>
        </p:txBody>
      </p:sp>
      <p:sp>
        <p:nvSpPr>
          <p:cNvPr id="12" name="Shape 7"/>
          <p:cNvSpPr/>
          <p:nvPr/>
        </p:nvSpPr>
        <p:spPr>
          <a:xfrm>
            <a:off x="6548318" y="7063978"/>
            <a:ext cx="156210" cy="156210"/>
          </a:xfrm>
          <a:prstGeom prst="roundRect">
            <a:avLst>
              <a:gd name="adj" fmla="val 11707"/>
            </a:avLst>
          </a:prstGeom>
          <a:solidFill>
            <a:srgbClr val="B6B6B1"/>
          </a:solidFill>
          <a:ln/>
        </p:spPr>
      </p:sp>
      <p:sp>
        <p:nvSpPr>
          <p:cNvPr id="13" name="Text 8"/>
          <p:cNvSpPr/>
          <p:nvPr/>
        </p:nvSpPr>
        <p:spPr>
          <a:xfrm>
            <a:off x="6782633" y="6985873"/>
            <a:ext cx="1109663" cy="312420"/>
          </a:xfrm>
          <a:prstGeom prst="rect">
            <a:avLst/>
          </a:prstGeom>
          <a:noFill/>
          <a:ln/>
        </p:spPr>
        <p:txBody>
          <a:bodyPr wrap="square" rtlCol="0" anchor="t"/>
          <a:lstStyle/>
          <a:p>
            <a:pPr marL="0" indent="0">
              <a:lnSpc>
                <a:spcPts val="1230"/>
              </a:lnSpc>
              <a:buNone/>
            </a:pPr>
            <a:r>
              <a:rPr lang="en-US" sz="1230" dirty="0">
                <a:solidFill>
                  <a:srgbClr val="C9C9C0"/>
                </a:solidFill>
                <a:latin typeface="Tomorrow" pitchFamily="34" charset="0"/>
                <a:ea typeface="Tomorrow" pitchFamily="34" charset="-122"/>
                <a:cs typeface="Tomorrow" pitchFamily="34" charset="-120"/>
              </a:rPr>
              <a:t>The California Chicken Pizza</a:t>
            </a:r>
            <a:endParaRPr lang="en-US" sz="1230" dirty="0"/>
          </a:p>
        </p:txBody>
      </p:sp>
      <p:sp>
        <p:nvSpPr>
          <p:cNvPr id="14" name="Text 9"/>
          <p:cNvSpPr/>
          <p:nvPr/>
        </p:nvSpPr>
        <p:spPr>
          <a:xfrm>
            <a:off x="3604617" y="7552134"/>
            <a:ext cx="7421047" cy="249912"/>
          </a:xfrm>
          <a:prstGeom prst="rect">
            <a:avLst/>
          </a:prstGeom>
          <a:noFill/>
          <a:ln/>
        </p:spPr>
        <p:txBody>
          <a:bodyPr wrap="none" rtlCol="0" anchor="t"/>
          <a:lstStyle/>
          <a:p>
            <a:pPr marL="0" indent="0">
              <a:lnSpc>
                <a:spcPts val="1968"/>
              </a:lnSpc>
              <a:buNone/>
            </a:pPr>
            <a:r>
              <a:rPr lang="en-US" sz="1230" dirty="0">
                <a:solidFill>
                  <a:srgbClr val="C9C9C0"/>
                </a:solidFill>
                <a:latin typeface="Tomorrow" pitchFamily="34" charset="0"/>
                <a:ea typeface="Tomorrow" pitchFamily="34" charset="-122"/>
                <a:cs typeface="Tomorrow" pitchFamily="34" charset="-120"/>
              </a:rPr>
              <a:t>This pie chart shows the top 3 most ordered pizza types based on the revenue they generated. </a:t>
            </a:r>
            <a:endParaRPr lang="en-US" sz="123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60" y="0"/>
            <a:ext cx="14630400" cy="8229719"/>
          </a:xfrm>
          <a:prstGeom prst="rect">
            <a:avLst/>
          </a:prstGeom>
          <a:solidFill>
            <a:srgbClr val="1D1D1B"/>
          </a:solidFill>
          <a:ln/>
        </p:spPr>
      </p:sp>
      <p:sp>
        <p:nvSpPr>
          <p:cNvPr id="4" name="Text 2"/>
          <p:cNvSpPr/>
          <p:nvPr/>
        </p:nvSpPr>
        <p:spPr>
          <a:xfrm>
            <a:off x="3448526" y="447675"/>
            <a:ext cx="7733228" cy="1017270"/>
          </a:xfrm>
          <a:prstGeom prst="rect">
            <a:avLst/>
          </a:prstGeom>
          <a:noFill/>
          <a:ln/>
        </p:spPr>
        <p:txBody>
          <a:bodyPr wrap="square" rtlCol="0" anchor="t"/>
          <a:lstStyle/>
          <a:p>
            <a:pPr marL="0" indent="0">
              <a:lnSpc>
                <a:spcPts val="4006"/>
              </a:lnSpc>
              <a:buNone/>
            </a:pPr>
            <a:r>
              <a:rPr lang="en-US" sz="3205" b="1" dirty="0">
                <a:solidFill>
                  <a:srgbClr val="EDEDE8"/>
                </a:solidFill>
                <a:latin typeface="Tomorrow" pitchFamily="34" charset="0"/>
                <a:ea typeface="Tomorrow" pitchFamily="34" charset="-122"/>
                <a:cs typeface="Tomorrow" pitchFamily="34" charset="-120"/>
              </a:rPr>
              <a:t>Percentage Contribution of Pizza Types to Total Revenue</a:t>
            </a:r>
            <a:endParaRPr lang="en-US" sz="3205" dirty="0"/>
          </a:p>
        </p:txBody>
      </p:sp>
      <p:pic>
        <p:nvPicPr>
          <p:cNvPr id="5" name="Image 0" descr="preencoded.png"/>
          <p:cNvPicPr>
            <a:picLocks noChangeAspect="1"/>
          </p:cNvPicPr>
          <p:nvPr/>
        </p:nvPicPr>
        <p:blipFill>
          <a:blip r:embed="rId3"/>
          <a:stretch>
            <a:fillRect/>
          </a:stretch>
        </p:blipFill>
        <p:spPr>
          <a:xfrm>
            <a:off x="3448525" y="1790461"/>
            <a:ext cx="7992625" cy="2577347"/>
          </a:xfrm>
          <a:prstGeom prst="rect">
            <a:avLst/>
          </a:prstGeom>
        </p:spPr>
      </p:pic>
      <p:pic>
        <p:nvPicPr>
          <p:cNvPr id="6" name="Image 1" descr="preencoded.png"/>
          <p:cNvPicPr>
            <a:picLocks noChangeAspect="1"/>
          </p:cNvPicPr>
          <p:nvPr/>
        </p:nvPicPr>
        <p:blipFill>
          <a:blip r:embed="rId4"/>
          <a:stretch>
            <a:fillRect/>
          </a:stretch>
        </p:blipFill>
        <p:spPr>
          <a:xfrm>
            <a:off x="529705" y="4713805"/>
            <a:ext cx="2918821" cy="1937980"/>
          </a:xfrm>
          <a:prstGeom prst="rect">
            <a:avLst/>
          </a:prstGeom>
        </p:spPr>
      </p:pic>
      <p:pic>
        <p:nvPicPr>
          <p:cNvPr id="7" name="Image 2" descr="preencoded.png"/>
          <p:cNvPicPr>
            <a:picLocks noChangeAspect="1"/>
          </p:cNvPicPr>
          <p:nvPr/>
        </p:nvPicPr>
        <p:blipFill>
          <a:blip r:embed="rId5"/>
          <a:stretch>
            <a:fillRect/>
          </a:stretch>
        </p:blipFill>
        <p:spPr>
          <a:xfrm>
            <a:off x="3448525" y="4460796"/>
            <a:ext cx="7262813" cy="1844993"/>
          </a:xfrm>
          <a:prstGeom prst="rect">
            <a:avLst/>
          </a:prstGeom>
        </p:spPr>
      </p:pic>
      <p:sp>
        <p:nvSpPr>
          <p:cNvPr id="8" name="Shape 3"/>
          <p:cNvSpPr/>
          <p:nvPr/>
        </p:nvSpPr>
        <p:spPr>
          <a:xfrm>
            <a:off x="4956215" y="6752511"/>
            <a:ext cx="162758" cy="162758"/>
          </a:xfrm>
          <a:prstGeom prst="roundRect">
            <a:avLst>
              <a:gd name="adj" fmla="val 11236"/>
            </a:avLst>
          </a:prstGeom>
          <a:solidFill>
            <a:srgbClr val="373734"/>
          </a:solidFill>
          <a:ln/>
        </p:spPr>
      </p:sp>
      <p:sp>
        <p:nvSpPr>
          <p:cNvPr id="9" name="Text 4"/>
          <p:cNvSpPr/>
          <p:nvPr/>
        </p:nvSpPr>
        <p:spPr>
          <a:xfrm>
            <a:off x="5200293" y="6752511"/>
            <a:ext cx="535067" cy="162758"/>
          </a:xfrm>
          <a:prstGeom prst="rect">
            <a:avLst/>
          </a:prstGeom>
          <a:noFill/>
          <a:ln/>
        </p:spPr>
        <p:txBody>
          <a:bodyPr wrap="none" rtlCol="0" anchor="t"/>
          <a:lstStyle/>
          <a:p>
            <a:pPr marL="0" indent="0">
              <a:lnSpc>
                <a:spcPts val="1282"/>
              </a:lnSpc>
              <a:buNone/>
            </a:pPr>
            <a:r>
              <a:rPr lang="en-US" sz="1282" dirty="0">
                <a:solidFill>
                  <a:srgbClr val="C9C9C0"/>
                </a:solidFill>
                <a:latin typeface="Tomorrow" pitchFamily="34" charset="0"/>
                <a:ea typeface="Tomorrow" pitchFamily="34" charset="-122"/>
                <a:cs typeface="Tomorrow" pitchFamily="34" charset="-120"/>
              </a:rPr>
              <a:t>classic</a:t>
            </a:r>
            <a:endParaRPr lang="en-US" sz="1282" dirty="0"/>
          </a:p>
        </p:txBody>
      </p:sp>
      <p:sp>
        <p:nvSpPr>
          <p:cNvPr id="10" name="Shape 5"/>
          <p:cNvSpPr/>
          <p:nvPr/>
        </p:nvSpPr>
        <p:spPr>
          <a:xfrm>
            <a:off x="5979438" y="6752511"/>
            <a:ext cx="162758" cy="162758"/>
          </a:xfrm>
          <a:prstGeom prst="roundRect">
            <a:avLst>
              <a:gd name="adj" fmla="val 11236"/>
            </a:avLst>
          </a:prstGeom>
          <a:solidFill>
            <a:srgbClr val="686861"/>
          </a:solidFill>
          <a:ln/>
        </p:spPr>
      </p:sp>
      <p:sp>
        <p:nvSpPr>
          <p:cNvPr id="11" name="Text 6"/>
          <p:cNvSpPr/>
          <p:nvPr/>
        </p:nvSpPr>
        <p:spPr>
          <a:xfrm>
            <a:off x="6223516" y="6752511"/>
            <a:ext cx="709732" cy="162758"/>
          </a:xfrm>
          <a:prstGeom prst="rect">
            <a:avLst/>
          </a:prstGeom>
          <a:noFill/>
          <a:ln/>
        </p:spPr>
        <p:txBody>
          <a:bodyPr wrap="none" rtlCol="0" anchor="t"/>
          <a:lstStyle/>
          <a:p>
            <a:pPr marL="0" indent="0">
              <a:lnSpc>
                <a:spcPts val="1282"/>
              </a:lnSpc>
              <a:buNone/>
            </a:pPr>
            <a:r>
              <a:rPr lang="en-US" sz="1282" dirty="0">
                <a:solidFill>
                  <a:srgbClr val="C9C9C0"/>
                </a:solidFill>
                <a:latin typeface="Tomorrow" pitchFamily="34" charset="0"/>
                <a:ea typeface="Tomorrow" pitchFamily="34" charset="-122"/>
                <a:cs typeface="Tomorrow" pitchFamily="34" charset="-120"/>
              </a:rPr>
              <a:t>supreme</a:t>
            </a:r>
            <a:endParaRPr lang="en-US" sz="1282" dirty="0"/>
          </a:p>
        </p:txBody>
      </p:sp>
      <p:sp>
        <p:nvSpPr>
          <p:cNvPr id="12" name="Shape 7"/>
          <p:cNvSpPr/>
          <p:nvPr/>
        </p:nvSpPr>
        <p:spPr>
          <a:xfrm>
            <a:off x="7177326" y="6752511"/>
            <a:ext cx="162758" cy="162758"/>
          </a:xfrm>
          <a:prstGeom prst="roundRect">
            <a:avLst>
              <a:gd name="adj" fmla="val 11236"/>
            </a:avLst>
          </a:prstGeom>
          <a:solidFill>
            <a:srgbClr val="979790"/>
          </a:solidFill>
          <a:ln/>
        </p:spPr>
      </p:sp>
      <p:sp>
        <p:nvSpPr>
          <p:cNvPr id="13" name="Text 8"/>
          <p:cNvSpPr/>
          <p:nvPr/>
        </p:nvSpPr>
        <p:spPr>
          <a:xfrm>
            <a:off x="7421404" y="6752511"/>
            <a:ext cx="609243" cy="162758"/>
          </a:xfrm>
          <a:prstGeom prst="rect">
            <a:avLst/>
          </a:prstGeom>
          <a:noFill/>
          <a:ln/>
        </p:spPr>
        <p:txBody>
          <a:bodyPr wrap="none" rtlCol="0" anchor="t"/>
          <a:lstStyle/>
          <a:p>
            <a:pPr marL="0" indent="0">
              <a:lnSpc>
                <a:spcPts val="1282"/>
              </a:lnSpc>
              <a:buNone/>
            </a:pPr>
            <a:r>
              <a:rPr lang="en-US" sz="1282" dirty="0">
                <a:solidFill>
                  <a:srgbClr val="C9C9C0"/>
                </a:solidFill>
                <a:latin typeface="Tomorrow" pitchFamily="34" charset="0"/>
                <a:ea typeface="Tomorrow" pitchFamily="34" charset="-122"/>
                <a:cs typeface="Tomorrow" pitchFamily="34" charset="-120"/>
              </a:rPr>
              <a:t>chicken</a:t>
            </a:r>
            <a:endParaRPr lang="en-US" sz="1282" dirty="0"/>
          </a:p>
        </p:txBody>
      </p:sp>
      <p:sp>
        <p:nvSpPr>
          <p:cNvPr id="14" name="Shape 9"/>
          <p:cNvSpPr/>
          <p:nvPr/>
        </p:nvSpPr>
        <p:spPr>
          <a:xfrm>
            <a:off x="8274725" y="6752511"/>
            <a:ext cx="162758" cy="162758"/>
          </a:xfrm>
          <a:prstGeom prst="roundRect">
            <a:avLst>
              <a:gd name="adj" fmla="val 11236"/>
            </a:avLst>
          </a:prstGeom>
          <a:solidFill>
            <a:srgbClr val="C5C5C1"/>
          </a:solidFill>
          <a:ln/>
        </p:spPr>
      </p:sp>
      <p:sp>
        <p:nvSpPr>
          <p:cNvPr id="15" name="Text 10"/>
          <p:cNvSpPr/>
          <p:nvPr/>
        </p:nvSpPr>
        <p:spPr>
          <a:xfrm>
            <a:off x="8518803" y="6752511"/>
            <a:ext cx="521970" cy="162758"/>
          </a:xfrm>
          <a:prstGeom prst="rect">
            <a:avLst/>
          </a:prstGeom>
          <a:noFill/>
          <a:ln/>
        </p:spPr>
        <p:txBody>
          <a:bodyPr wrap="none" rtlCol="0" anchor="t"/>
          <a:lstStyle/>
          <a:p>
            <a:pPr marL="0" indent="0">
              <a:lnSpc>
                <a:spcPts val="1282"/>
              </a:lnSpc>
              <a:buNone/>
            </a:pPr>
            <a:r>
              <a:rPr lang="en-US" sz="1282" dirty="0">
                <a:solidFill>
                  <a:srgbClr val="C9C9C0"/>
                </a:solidFill>
                <a:latin typeface="Tomorrow" pitchFamily="34" charset="0"/>
                <a:ea typeface="Tomorrow" pitchFamily="34" charset="-122"/>
                <a:cs typeface="Tomorrow" pitchFamily="34" charset="-120"/>
              </a:rPr>
              <a:t>veggie</a:t>
            </a:r>
            <a:endParaRPr lang="en-US" sz="1282" dirty="0"/>
          </a:p>
        </p:txBody>
      </p:sp>
      <p:sp>
        <p:nvSpPr>
          <p:cNvPr id="16" name="Text 11"/>
          <p:cNvSpPr/>
          <p:nvPr/>
        </p:nvSpPr>
        <p:spPr>
          <a:xfrm>
            <a:off x="3448526" y="7261265"/>
            <a:ext cx="7733228" cy="520779"/>
          </a:xfrm>
          <a:prstGeom prst="rect">
            <a:avLst/>
          </a:prstGeom>
          <a:noFill/>
          <a:ln/>
        </p:spPr>
        <p:txBody>
          <a:bodyPr wrap="square" rtlCol="0" anchor="t"/>
          <a:lstStyle/>
          <a:p>
            <a:pPr marL="0" indent="0">
              <a:lnSpc>
                <a:spcPts val="2051"/>
              </a:lnSpc>
              <a:buNone/>
            </a:pPr>
            <a:r>
              <a:rPr lang="en-US" sz="1282" dirty="0">
                <a:solidFill>
                  <a:srgbClr val="C9C9C0"/>
                </a:solidFill>
                <a:latin typeface="Tomorrow" pitchFamily="34" charset="0"/>
                <a:ea typeface="Tomorrow" pitchFamily="34" charset="-122"/>
                <a:cs typeface="Tomorrow" pitchFamily="34" charset="-120"/>
              </a:rPr>
              <a:t>This pie chart shows the percentage contribution of each pizza type to the total revenue generated from pizza sales. agement.</a:t>
            </a:r>
            <a:endParaRPr lang="en-US" sz="1282"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280404" y="583049"/>
            <a:ext cx="8202097" cy="662345"/>
          </a:xfrm>
          <a:prstGeom prst="rect">
            <a:avLst/>
          </a:prstGeom>
          <a:noFill/>
          <a:ln/>
        </p:spPr>
        <p:txBody>
          <a:bodyPr wrap="none" rtlCol="0" anchor="t"/>
          <a:lstStyle/>
          <a:p>
            <a:pPr marL="0" indent="0">
              <a:lnSpc>
                <a:spcPts val="5216"/>
              </a:lnSpc>
              <a:buNone/>
            </a:pPr>
            <a:r>
              <a:rPr lang="en-US" sz="4173" b="1" dirty="0">
                <a:solidFill>
                  <a:srgbClr val="EDEDE8"/>
                </a:solidFill>
                <a:latin typeface="Tomorrow" pitchFamily="34" charset="0"/>
                <a:ea typeface="Tomorrow" pitchFamily="34" charset="-122"/>
                <a:cs typeface="Tomorrow" pitchFamily="34" charset="-120"/>
              </a:rPr>
              <a:t>Cumulative Revenue Overtime</a:t>
            </a:r>
            <a:endParaRPr lang="en-US" sz="4173" dirty="0"/>
          </a:p>
        </p:txBody>
      </p:sp>
      <p:pic>
        <p:nvPicPr>
          <p:cNvPr id="5" name="Image 0" descr="preencoded.png"/>
          <p:cNvPicPr>
            <a:picLocks noChangeAspect="1"/>
          </p:cNvPicPr>
          <p:nvPr/>
        </p:nvPicPr>
        <p:blipFill>
          <a:blip r:embed="rId3"/>
          <a:stretch>
            <a:fillRect/>
          </a:stretch>
        </p:blipFill>
        <p:spPr>
          <a:xfrm>
            <a:off x="2280404" y="1669375"/>
            <a:ext cx="6960394" cy="2771299"/>
          </a:xfrm>
          <a:prstGeom prst="rect">
            <a:avLst/>
          </a:prstGeom>
        </p:spPr>
      </p:pic>
      <p:sp>
        <p:nvSpPr>
          <p:cNvPr id="6" name="Text 3"/>
          <p:cNvSpPr/>
          <p:nvPr/>
        </p:nvSpPr>
        <p:spPr>
          <a:xfrm>
            <a:off x="2280404" y="4679156"/>
            <a:ext cx="10069592" cy="339209"/>
          </a:xfrm>
          <a:prstGeom prst="rect">
            <a:avLst/>
          </a:prstGeom>
          <a:noFill/>
          <a:ln/>
        </p:spPr>
        <p:txBody>
          <a:bodyPr wrap="none" rtlCol="0" anchor="t"/>
          <a:lstStyle/>
          <a:p>
            <a:pPr marL="0" indent="0">
              <a:lnSpc>
                <a:spcPts val="2671"/>
              </a:lnSpc>
              <a:buNone/>
            </a:pPr>
            <a:r>
              <a:rPr lang="en-US" sz="1669" dirty="0">
                <a:solidFill>
                  <a:srgbClr val="C9C9C0"/>
                </a:solidFill>
                <a:latin typeface="Tomorrow" pitchFamily="34" charset="0"/>
                <a:ea typeface="Tomorrow" pitchFamily="34" charset="-122"/>
                <a:cs typeface="Tomorrow" pitchFamily="34" charset="-120"/>
              </a:rPr>
              <a:t>OUTPUT</a:t>
            </a:r>
            <a:endParaRPr lang="en-US" sz="1669" dirty="0"/>
          </a:p>
        </p:txBody>
      </p:sp>
      <p:pic>
        <p:nvPicPr>
          <p:cNvPr id="7" name="Image 1" descr="preencoded.png"/>
          <p:cNvPicPr>
            <a:picLocks noChangeAspect="1"/>
          </p:cNvPicPr>
          <p:nvPr/>
        </p:nvPicPr>
        <p:blipFill>
          <a:blip r:embed="rId4"/>
          <a:stretch>
            <a:fillRect/>
          </a:stretch>
        </p:blipFill>
        <p:spPr>
          <a:xfrm>
            <a:off x="2280404" y="5256848"/>
            <a:ext cx="4993481" cy="23897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0314"/>
          </a:xfrm>
          <a:prstGeom prst="rect">
            <a:avLst/>
          </a:prstGeom>
          <a:solidFill>
            <a:srgbClr val="1D1D1B"/>
          </a:solidFill>
          <a:ln/>
        </p:spPr>
      </p:sp>
      <p:sp>
        <p:nvSpPr>
          <p:cNvPr id="4" name="Text 2"/>
          <p:cNvSpPr/>
          <p:nvPr/>
        </p:nvSpPr>
        <p:spPr>
          <a:xfrm>
            <a:off x="2639735" y="541258"/>
            <a:ext cx="9350931" cy="1230392"/>
          </a:xfrm>
          <a:prstGeom prst="rect">
            <a:avLst/>
          </a:prstGeom>
          <a:noFill/>
          <a:ln/>
        </p:spPr>
        <p:txBody>
          <a:bodyPr wrap="square" rtlCol="0" anchor="t"/>
          <a:lstStyle/>
          <a:p>
            <a:pPr marL="0" indent="0">
              <a:lnSpc>
                <a:spcPts val="4844"/>
              </a:lnSpc>
              <a:buNone/>
            </a:pPr>
            <a:r>
              <a:rPr lang="en-US" sz="3875" b="1" dirty="0">
                <a:solidFill>
                  <a:srgbClr val="EDEDE8"/>
                </a:solidFill>
                <a:latin typeface="Tomorrow" pitchFamily="34" charset="0"/>
                <a:ea typeface="Tomorrow" pitchFamily="34" charset="-122"/>
                <a:cs typeface="Tomorrow" pitchFamily="34" charset="-120"/>
              </a:rPr>
              <a:t>Top 3 Most Ordered Pizza Types by Revenue in Each Category</a:t>
            </a:r>
            <a:endParaRPr lang="en-US" sz="3875" dirty="0"/>
          </a:p>
        </p:txBody>
      </p:sp>
      <p:pic>
        <p:nvPicPr>
          <p:cNvPr id="5" name="Image 0" descr="preencoded.png"/>
          <p:cNvPicPr>
            <a:picLocks noChangeAspect="1"/>
          </p:cNvPicPr>
          <p:nvPr/>
        </p:nvPicPr>
        <p:blipFill>
          <a:blip r:embed="rId3"/>
          <a:stretch>
            <a:fillRect/>
          </a:stretch>
        </p:blipFill>
        <p:spPr>
          <a:xfrm>
            <a:off x="2639735" y="2165271"/>
            <a:ext cx="5533906" cy="2696647"/>
          </a:xfrm>
          <a:prstGeom prst="rect">
            <a:avLst/>
          </a:prstGeom>
        </p:spPr>
      </p:pic>
      <p:sp>
        <p:nvSpPr>
          <p:cNvPr id="6" name="Text 3"/>
          <p:cNvSpPr/>
          <p:nvPr/>
        </p:nvSpPr>
        <p:spPr>
          <a:xfrm>
            <a:off x="2639735" y="5083373"/>
            <a:ext cx="9350931" cy="314801"/>
          </a:xfrm>
          <a:prstGeom prst="rect">
            <a:avLst/>
          </a:prstGeom>
          <a:noFill/>
          <a:ln/>
        </p:spPr>
        <p:txBody>
          <a:bodyPr wrap="none" rtlCol="0" anchor="t"/>
          <a:lstStyle/>
          <a:p>
            <a:pPr marL="0" indent="0">
              <a:lnSpc>
                <a:spcPts val="2480"/>
              </a:lnSpc>
              <a:buNone/>
            </a:pPr>
            <a:r>
              <a:rPr lang="en-US" sz="1550" dirty="0">
                <a:solidFill>
                  <a:srgbClr val="C9C9C0"/>
                </a:solidFill>
                <a:latin typeface="Tomorrow" pitchFamily="34" charset="0"/>
                <a:ea typeface="Tomorrow" pitchFamily="34" charset="-122"/>
                <a:cs typeface="Tomorrow" pitchFamily="34" charset="-120"/>
              </a:rPr>
              <a:t>OUTPUT</a:t>
            </a:r>
            <a:endParaRPr lang="en-US" sz="1550" dirty="0"/>
          </a:p>
        </p:txBody>
      </p:sp>
      <p:pic>
        <p:nvPicPr>
          <p:cNvPr id="7" name="Image 1" descr="preencoded.png"/>
          <p:cNvPicPr>
            <a:picLocks noChangeAspect="1"/>
          </p:cNvPicPr>
          <p:nvPr/>
        </p:nvPicPr>
        <p:blipFill>
          <a:blip r:embed="rId4"/>
          <a:stretch>
            <a:fillRect/>
          </a:stretch>
        </p:blipFill>
        <p:spPr>
          <a:xfrm>
            <a:off x="2639735" y="5619631"/>
            <a:ext cx="5818346" cy="20694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515666"/>
            <a:ext cx="8778002"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Conclusion and Key Takeaways</a:t>
            </a:r>
            <a:endParaRPr lang="en-US" sz="4374" dirty="0"/>
          </a:p>
        </p:txBody>
      </p:sp>
      <p:sp>
        <p:nvSpPr>
          <p:cNvPr id="6" name="Shape 3"/>
          <p:cNvSpPr/>
          <p:nvPr/>
        </p:nvSpPr>
        <p:spPr>
          <a:xfrm>
            <a:off x="4490799" y="2716887"/>
            <a:ext cx="499943" cy="499943"/>
          </a:xfrm>
          <a:prstGeom prst="roundRect">
            <a:avLst>
              <a:gd name="adj" fmla="val 26667"/>
            </a:avLst>
          </a:prstGeom>
          <a:solidFill>
            <a:srgbClr val="0B0B0A"/>
          </a:solidFill>
          <a:ln/>
        </p:spPr>
      </p:sp>
      <p:sp>
        <p:nvSpPr>
          <p:cNvPr id="7" name="Text 4"/>
          <p:cNvSpPr/>
          <p:nvPr/>
        </p:nvSpPr>
        <p:spPr>
          <a:xfrm>
            <a:off x="4664869" y="2758559"/>
            <a:ext cx="151686"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1</a:t>
            </a:r>
            <a:endParaRPr lang="en-US" sz="2624" dirty="0"/>
          </a:p>
        </p:txBody>
      </p:sp>
      <p:sp>
        <p:nvSpPr>
          <p:cNvPr id="8" name="Text 5"/>
          <p:cNvSpPr/>
          <p:nvPr/>
        </p:nvSpPr>
        <p:spPr>
          <a:xfrm>
            <a:off x="5212913" y="2793206"/>
            <a:ext cx="3158371"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Data-Driven Decisions</a:t>
            </a:r>
            <a:endParaRPr lang="en-US" sz="2187" dirty="0"/>
          </a:p>
        </p:txBody>
      </p:sp>
      <p:sp>
        <p:nvSpPr>
          <p:cNvPr id="9" name="Text 6"/>
          <p:cNvSpPr/>
          <p:nvPr/>
        </p:nvSpPr>
        <p:spPr>
          <a:xfrm>
            <a:off x="5212913" y="3273623"/>
            <a:ext cx="3820001" cy="1421606"/>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The insights from this pizza sales analysis can inform strategic decisions to optimize operations, pricing, product mix, and more.</a:t>
            </a:r>
            <a:endParaRPr lang="en-US" sz="1750" dirty="0"/>
          </a:p>
        </p:txBody>
      </p:sp>
      <p:sp>
        <p:nvSpPr>
          <p:cNvPr id="10" name="Shape 7"/>
          <p:cNvSpPr/>
          <p:nvPr/>
        </p:nvSpPr>
        <p:spPr>
          <a:xfrm>
            <a:off x="9255085" y="2716887"/>
            <a:ext cx="499943" cy="499943"/>
          </a:xfrm>
          <a:prstGeom prst="roundRect">
            <a:avLst>
              <a:gd name="adj" fmla="val 26667"/>
            </a:avLst>
          </a:prstGeom>
          <a:solidFill>
            <a:srgbClr val="0B0B0A"/>
          </a:solidFill>
          <a:ln/>
        </p:spPr>
      </p:sp>
      <p:sp>
        <p:nvSpPr>
          <p:cNvPr id="11" name="Text 8"/>
          <p:cNvSpPr/>
          <p:nvPr/>
        </p:nvSpPr>
        <p:spPr>
          <a:xfrm>
            <a:off x="9393079" y="2758559"/>
            <a:ext cx="22395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2</a:t>
            </a:r>
            <a:endParaRPr lang="en-US" sz="2624" dirty="0"/>
          </a:p>
        </p:txBody>
      </p:sp>
      <p:sp>
        <p:nvSpPr>
          <p:cNvPr id="12" name="Text 9"/>
          <p:cNvSpPr/>
          <p:nvPr/>
        </p:nvSpPr>
        <p:spPr>
          <a:xfrm>
            <a:off x="9977199" y="2793206"/>
            <a:ext cx="3646765"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Continuous Improvement</a:t>
            </a:r>
            <a:endParaRPr lang="en-US" sz="2187" dirty="0"/>
          </a:p>
        </p:txBody>
      </p:sp>
      <p:sp>
        <p:nvSpPr>
          <p:cNvPr id="13" name="Text 10"/>
          <p:cNvSpPr/>
          <p:nvPr/>
        </p:nvSpPr>
        <p:spPr>
          <a:xfrm>
            <a:off x="9977199" y="3273623"/>
            <a:ext cx="3820001"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Regularly monitoring and analyzing pizza sales data will enable the business to identify trends, test new initiatives, and drive continuous improvement.</a:t>
            </a:r>
            <a:endParaRPr lang="en-US" sz="1750" dirty="0"/>
          </a:p>
        </p:txBody>
      </p:sp>
      <p:sp>
        <p:nvSpPr>
          <p:cNvPr id="14" name="Shape 11"/>
          <p:cNvSpPr/>
          <p:nvPr/>
        </p:nvSpPr>
        <p:spPr>
          <a:xfrm>
            <a:off x="4490799" y="5446395"/>
            <a:ext cx="499943" cy="499943"/>
          </a:xfrm>
          <a:prstGeom prst="roundRect">
            <a:avLst>
              <a:gd name="adj" fmla="val 26667"/>
            </a:avLst>
          </a:prstGeom>
          <a:solidFill>
            <a:srgbClr val="0B0B0A"/>
          </a:solidFill>
          <a:ln/>
        </p:spPr>
      </p:sp>
      <p:sp>
        <p:nvSpPr>
          <p:cNvPr id="15" name="Text 12"/>
          <p:cNvSpPr/>
          <p:nvPr/>
        </p:nvSpPr>
        <p:spPr>
          <a:xfrm>
            <a:off x="4629388" y="5488067"/>
            <a:ext cx="22264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3</a:t>
            </a:r>
            <a:endParaRPr lang="en-US" sz="2624" dirty="0"/>
          </a:p>
        </p:txBody>
      </p:sp>
      <p:sp>
        <p:nvSpPr>
          <p:cNvPr id="16" name="Text 13"/>
          <p:cNvSpPr/>
          <p:nvPr/>
        </p:nvSpPr>
        <p:spPr>
          <a:xfrm>
            <a:off x="5212913" y="5522714"/>
            <a:ext cx="3425785"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Customer-Centric Focus</a:t>
            </a:r>
            <a:endParaRPr lang="en-US" sz="2187" dirty="0"/>
          </a:p>
        </p:txBody>
      </p:sp>
      <p:sp>
        <p:nvSpPr>
          <p:cNvPr id="17" name="Text 14"/>
          <p:cNvSpPr/>
          <p:nvPr/>
        </p:nvSpPr>
        <p:spPr>
          <a:xfrm>
            <a:off x="5212913" y="6003131"/>
            <a:ext cx="8584287"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Understanding customer preferences and behaviors is key to delivering a superior dining experience and maintaining a competitive edge.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13692"/>
            <a:ext cx="14630400" cy="8229600"/>
          </a:xfrm>
          <a:prstGeom prst="rect">
            <a:avLst/>
          </a:prstGeom>
          <a:solidFill>
            <a:srgbClr val="1D1D1B">
              <a:alpha val="80000"/>
            </a:srgbClr>
          </a:solidFill>
          <a:ln/>
        </p:spPr>
      </p:sp>
      <p:sp>
        <p:nvSpPr>
          <p:cNvPr id="6" name="Text 3"/>
          <p:cNvSpPr/>
          <p:nvPr/>
        </p:nvSpPr>
        <p:spPr>
          <a:xfrm>
            <a:off x="2037993" y="1995964"/>
            <a:ext cx="8500229"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Total Number of Orders Placed</a:t>
            </a:r>
            <a:endParaRPr lang="en-US" sz="4374" dirty="0"/>
          </a:p>
        </p:txBody>
      </p:sp>
      <p:sp>
        <p:nvSpPr>
          <p:cNvPr id="7" name="Shape 4"/>
          <p:cNvSpPr/>
          <p:nvPr/>
        </p:nvSpPr>
        <p:spPr>
          <a:xfrm>
            <a:off x="2037993" y="3197185"/>
            <a:ext cx="499943" cy="499943"/>
          </a:xfrm>
          <a:prstGeom prst="roundRect">
            <a:avLst>
              <a:gd name="adj" fmla="val 26667"/>
            </a:avLst>
          </a:prstGeom>
          <a:solidFill>
            <a:srgbClr val="0B0B0A"/>
          </a:solidFill>
          <a:ln/>
        </p:spPr>
      </p:sp>
      <p:sp>
        <p:nvSpPr>
          <p:cNvPr id="8" name="Text 5"/>
          <p:cNvSpPr/>
          <p:nvPr/>
        </p:nvSpPr>
        <p:spPr>
          <a:xfrm>
            <a:off x="2212062" y="3238857"/>
            <a:ext cx="151686"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1</a:t>
            </a:r>
            <a:endParaRPr lang="en-US" sz="2624" dirty="0"/>
          </a:p>
        </p:txBody>
      </p:sp>
      <p:sp>
        <p:nvSpPr>
          <p:cNvPr id="9" name="Text 6"/>
          <p:cNvSpPr/>
          <p:nvPr/>
        </p:nvSpPr>
        <p:spPr>
          <a:xfrm>
            <a:off x="2760107" y="3273504"/>
            <a:ext cx="264795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Order Volume</a:t>
            </a:r>
            <a:endParaRPr lang="en-US" sz="2187" dirty="0"/>
          </a:p>
        </p:txBody>
      </p:sp>
      <p:sp>
        <p:nvSpPr>
          <p:cNvPr id="10" name="Text 7"/>
          <p:cNvSpPr/>
          <p:nvPr/>
        </p:nvSpPr>
        <p:spPr>
          <a:xfrm>
            <a:off x="2760107" y="3753922"/>
            <a:ext cx="2647950"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The total number of orders placed provides a high-level view of the pizza business's overall activity and demand.</a:t>
            </a:r>
            <a:endParaRPr lang="en-US" sz="1750" dirty="0"/>
          </a:p>
        </p:txBody>
      </p:sp>
      <p:sp>
        <p:nvSpPr>
          <p:cNvPr id="11" name="Shape 8"/>
          <p:cNvSpPr/>
          <p:nvPr/>
        </p:nvSpPr>
        <p:spPr>
          <a:xfrm>
            <a:off x="5630228" y="3197185"/>
            <a:ext cx="499943" cy="499943"/>
          </a:xfrm>
          <a:prstGeom prst="roundRect">
            <a:avLst>
              <a:gd name="adj" fmla="val 26667"/>
            </a:avLst>
          </a:prstGeom>
          <a:solidFill>
            <a:srgbClr val="0B0B0A"/>
          </a:solidFill>
          <a:ln/>
        </p:spPr>
      </p:sp>
      <p:sp>
        <p:nvSpPr>
          <p:cNvPr id="12" name="Text 9"/>
          <p:cNvSpPr/>
          <p:nvPr/>
        </p:nvSpPr>
        <p:spPr>
          <a:xfrm>
            <a:off x="5768221" y="3238857"/>
            <a:ext cx="22395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2</a:t>
            </a:r>
            <a:endParaRPr lang="en-US" sz="2624" dirty="0"/>
          </a:p>
        </p:txBody>
      </p:sp>
      <p:sp>
        <p:nvSpPr>
          <p:cNvPr id="13" name="Text 10"/>
          <p:cNvSpPr/>
          <p:nvPr/>
        </p:nvSpPr>
        <p:spPr>
          <a:xfrm>
            <a:off x="6352342" y="3273504"/>
            <a:ext cx="2647950" cy="694373"/>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Benchmark for Growth</a:t>
            </a:r>
            <a:endParaRPr lang="en-US" sz="2187" dirty="0"/>
          </a:p>
        </p:txBody>
      </p:sp>
      <p:sp>
        <p:nvSpPr>
          <p:cNvPr id="14" name="Text 11"/>
          <p:cNvSpPr/>
          <p:nvPr/>
        </p:nvSpPr>
        <p:spPr>
          <a:xfrm>
            <a:off x="6352342" y="4101108"/>
            <a:ext cx="2647950" cy="2132409"/>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Tracking order volume over time can help identify trends and serve as a benchmark for future growth and performance.</a:t>
            </a:r>
            <a:endParaRPr lang="en-US" sz="1750" dirty="0"/>
          </a:p>
        </p:txBody>
      </p:sp>
      <p:sp>
        <p:nvSpPr>
          <p:cNvPr id="15" name="Shape 12"/>
          <p:cNvSpPr/>
          <p:nvPr/>
        </p:nvSpPr>
        <p:spPr>
          <a:xfrm>
            <a:off x="9222462" y="3197185"/>
            <a:ext cx="499943" cy="499943"/>
          </a:xfrm>
          <a:prstGeom prst="roundRect">
            <a:avLst>
              <a:gd name="adj" fmla="val 26667"/>
            </a:avLst>
          </a:prstGeom>
          <a:solidFill>
            <a:srgbClr val="0B0B0A"/>
          </a:solidFill>
          <a:ln/>
        </p:spPr>
      </p:sp>
      <p:sp>
        <p:nvSpPr>
          <p:cNvPr id="16" name="Text 13"/>
          <p:cNvSpPr/>
          <p:nvPr/>
        </p:nvSpPr>
        <p:spPr>
          <a:xfrm>
            <a:off x="9361051" y="3238857"/>
            <a:ext cx="22264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3</a:t>
            </a:r>
            <a:endParaRPr lang="en-US" sz="2624" dirty="0"/>
          </a:p>
        </p:txBody>
      </p:sp>
      <p:sp>
        <p:nvSpPr>
          <p:cNvPr id="17" name="Text 14"/>
          <p:cNvSpPr/>
          <p:nvPr/>
        </p:nvSpPr>
        <p:spPr>
          <a:xfrm>
            <a:off x="9944576" y="3273504"/>
            <a:ext cx="2647950" cy="694373"/>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Operational Planning</a:t>
            </a:r>
            <a:endParaRPr lang="en-US" sz="2187" dirty="0"/>
          </a:p>
        </p:txBody>
      </p:sp>
      <p:sp>
        <p:nvSpPr>
          <p:cNvPr id="18" name="Text 15"/>
          <p:cNvSpPr/>
          <p:nvPr/>
        </p:nvSpPr>
        <p:spPr>
          <a:xfrm>
            <a:off x="9944576" y="4101108"/>
            <a:ext cx="2647950" cy="2132409"/>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Knowing the total order volume is crucial for planning staffing, inventory, and other operational aspects of the business.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1694617"/>
            <a:ext cx="8235315"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Joining the Necessary Tables</a:t>
            </a:r>
            <a:endParaRPr lang="en-US" sz="4374" dirty="0"/>
          </a:p>
        </p:txBody>
      </p:sp>
      <p:pic>
        <p:nvPicPr>
          <p:cNvPr id="5" name="Image 0" descr="preencoded.png"/>
          <p:cNvPicPr>
            <a:picLocks noChangeAspect="1"/>
          </p:cNvPicPr>
          <p:nvPr/>
        </p:nvPicPr>
        <p:blipFill>
          <a:blip r:embed="rId3"/>
          <a:stretch>
            <a:fillRect/>
          </a:stretch>
        </p:blipFill>
        <p:spPr>
          <a:xfrm>
            <a:off x="2037993" y="2833330"/>
            <a:ext cx="2638544" cy="888682"/>
          </a:xfrm>
          <a:prstGeom prst="rect">
            <a:avLst/>
          </a:prstGeom>
        </p:spPr>
      </p:pic>
      <p:sp>
        <p:nvSpPr>
          <p:cNvPr id="6" name="Text 3"/>
          <p:cNvSpPr/>
          <p:nvPr/>
        </p:nvSpPr>
        <p:spPr>
          <a:xfrm>
            <a:off x="2260163" y="4055269"/>
            <a:ext cx="2194203"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Orders</a:t>
            </a:r>
            <a:endParaRPr lang="en-US" sz="2187" dirty="0"/>
          </a:p>
        </p:txBody>
      </p:sp>
      <p:sp>
        <p:nvSpPr>
          <p:cNvPr id="7" name="Text 4"/>
          <p:cNvSpPr/>
          <p:nvPr/>
        </p:nvSpPr>
        <p:spPr>
          <a:xfrm>
            <a:off x="2260163" y="4535686"/>
            <a:ext cx="2194203" cy="1777008"/>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The orders table contains details about each individual pizza order.</a:t>
            </a:r>
            <a:endParaRPr lang="en-US" sz="1750" dirty="0"/>
          </a:p>
        </p:txBody>
      </p:sp>
      <p:pic>
        <p:nvPicPr>
          <p:cNvPr id="8" name="Image 1" descr="preencoded.png"/>
          <p:cNvPicPr>
            <a:picLocks noChangeAspect="1"/>
          </p:cNvPicPr>
          <p:nvPr/>
        </p:nvPicPr>
        <p:blipFill>
          <a:blip r:embed="rId4"/>
          <a:stretch>
            <a:fillRect/>
          </a:stretch>
        </p:blipFill>
        <p:spPr>
          <a:xfrm>
            <a:off x="4676537" y="2833330"/>
            <a:ext cx="2638663" cy="888682"/>
          </a:xfrm>
          <a:prstGeom prst="rect">
            <a:avLst/>
          </a:prstGeom>
        </p:spPr>
      </p:pic>
      <p:sp>
        <p:nvSpPr>
          <p:cNvPr id="9" name="Text 5"/>
          <p:cNvSpPr/>
          <p:nvPr/>
        </p:nvSpPr>
        <p:spPr>
          <a:xfrm>
            <a:off x="4898707" y="4055269"/>
            <a:ext cx="2194322"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order_details</a:t>
            </a:r>
            <a:endParaRPr lang="en-US" sz="2187" dirty="0"/>
          </a:p>
        </p:txBody>
      </p:sp>
      <p:sp>
        <p:nvSpPr>
          <p:cNvPr id="10" name="Text 6"/>
          <p:cNvSpPr/>
          <p:nvPr/>
        </p:nvSpPr>
        <p:spPr>
          <a:xfrm>
            <a:off x="4898707" y="4535686"/>
            <a:ext cx="2194322" cy="1066205"/>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this contains of date and time of the orders and ids of it</a:t>
            </a:r>
            <a:endParaRPr lang="en-US" sz="1750" dirty="0"/>
          </a:p>
        </p:txBody>
      </p:sp>
      <p:pic>
        <p:nvPicPr>
          <p:cNvPr id="11" name="Image 2" descr="preencoded.png"/>
          <p:cNvPicPr>
            <a:picLocks noChangeAspect="1"/>
          </p:cNvPicPr>
          <p:nvPr/>
        </p:nvPicPr>
        <p:blipFill>
          <a:blip r:embed="rId5"/>
          <a:stretch>
            <a:fillRect/>
          </a:stretch>
        </p:blipFill>
        <p:spPr>
          <a:xfrm>
            <a:off x="7315200" y="2833330"/>
            <a:ext cx="2638544" cy="888682"/>
          </a:xfrm>
          <a:prstGeom prst="rect">
            <a:avLst/>
          </a:prstGeom>
        </p:spPr>
      </p:pic>
      <p:sp>
        <p:nvSpPr>
          <p:cNvPr id="12" name="Text 7"/>
          <p:cNvSpPr/>
          <p:nvPr/>
        </p:nvSpPr>
        <p:spPr>
          <a:xfrm>
            <a:off x="7537371" y="4055269"/>
            <a:ext cx="2194203"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pizza_types</a:t>
            </a:r>
            <a:endParaRPr lang="en-US" sz="2187" dirty="0"/>
          </a:p>
        </p:txBody>
      </p:sp>
      <p:sp>
        <p:nvSpPr>
          <p:cNvPr id="13" name="Text 8"/>
          <p:cNvSpPr/>
          <p:nvPr/>
        </p:nvSpPr>
        <p:spPr>
          <a:xfrm>
            <a:off x="7537371" y="4535686"/>
            <a:ext cx="2194203" cy="1421606"/>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This tables contains about the details of category , pizza types, ingredients</a:t>
            </a:r>
            <a:endParaRPr lang="en-US" sz="1750" dirty="0"/>
          </a:p>
        </p:txBody>
      </p:sp>
      <p:pic>
        <p:nvPicPr>
          <p:cNvPr id="14" name="Image 3" descr="preencoded.png"/>
          <p:cNvPicPr>
            <a:picLocks noChangeAspect="1"/>
          </p:cNvPicPr>
          <p:nvPr/>
        </p:nvPicPr>
        <p:blipFill>
          <a:blip r:embed="rId6"/>
          <a:stretch>
            <a:fillRect/>
          </a:stretch>
        </p:blipFill>
        <p:spPr>
          <a:xfrm>
            <a:off x="9953744" y="2833330"/>
            <a:ext cx="2638663" cy="888682"/>
          </a:xfrm>
          <a:prstGeom prst="rect">
            <a:avLst/>
          </a:prstGeom>
        </p:spPr>
      </p:pic>
      <p:sp>
        <p:nvSpPr>
          <p:cNvPr id="15" name="Text 9"/>
          <p:cNvSpPr/>
          <p:nvPr/>
        </p:nvSpPr>
        <p:spPr>
          <a:xfrm>
            <a:off x="10175915" y="4055269"/>
            <a:ext cx="2194322"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pizzas</a:t>
            </a:r>
            <a:endParaRPr lang="en-US" sz="2187" dirty="0"/>
          </a:p>
        </p:txBody>
      </p:sp>
      <p:sp>
        <p:nvSpPr>
          <p:cNvPr id="16" name="Text 10"/>
          <p:cNvSpPr/>
          <p:nvPr/>
        </p:nvSpPr>
        <p:spPr>
          <a:xfrm>
            <a:off x="10175915" y="4535686"/>
            <a:ext cx="2194322" cy="1421606"/>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The pizzas table consists of the details of size and price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1995964"/>
            <a:ext cx="8500229"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rPr>
              <a:t>Schema For the Tables</a:t>
            </a:r>
          </a:p>
          <a:p>
            <a:pPr marL="0" indent="0">
              <a:lnSpc>
                <a:spcPts val="5468"/>
              </a:lnSpc>
              <a:buNone/>
            </a:pPr>
            <a:endParaRPr lang="en-US" sz="4374" dirty="0"/>
          </a:p>
        </p:txBody>
      </p:sp>
      <p:sp>
        <p:nvSpPr>
          <p:cNvPr id="9" name="Text 6"/>
          <p:cNvSpPr/>
          <p:nvPr/>
        </p:nvSpPr>
        <p:spPr>
          <a:xfrm>
            <a:off x="2760107" y="3273504"/>
            <a:ext cx="264795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2760107" y="3753922"/>
            <a:ext cx="264795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5768221" y="3238857"/>
            <a:ext cx="223957"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6352342" y="3273504"/>
            <a:ext cx="2647950" cy="694373"/>
          </a:xfrm>
          <a:prstGeom prst="rect">
            <a:avLst/>
          </a:prstGeom>
          <a:noFill/>
          <a:ln/>
        </p:spPr>
        <p:txBody>
          <a:bodyPr wrap="square" rtlCol="0" anchor="t"/>
          <a:lstStyle/>
          <a:p>
            <a:pPr marL="0" indent="0">
              <a:lnSpc>
                <a:spcPts val="2734"/>
              </a:lnSpc>
              <a:buNone/>
            </a:pPr>
            <a:endParaRPr lang="en-US" sz="2187" dirty="0"/>
          </a:p>
        </p:txBody>
      </p:sp>
      <p:sp>
        <p:nvSpPr>
          <p:cNvPr id="14" name="Text 11"/>
          <p:cNvSpPr/>
          <p:nvPr/>
        </p:nvSpPr>
        <p:spPr>
          <a:xfrm>
            <a:off x="6352342" y="4101108"/>
            <a:ext cx="2647950" cy="2132409"/>
          </a:xfrm>
          <a:prstGeom prst="rect">
            <a:avLst/>
          </a:prstGeom>
          <a:noFill/>
          <a:ln/>
        </p:spPr>
        <p:txBody>
          <a:bodyPr wrap="square" rtlCol="0" anchor="t"/>
          <a:lstStyle/>
          <a:p>
            <a:pPr marL="0" indent="0">
              <a:lnSpc>
                <a:spcPts val="2799"/>
              </a:lnSpc>
              <a:buNone/>
            </a:pPr>
            <a:endParaRPr lang="en-US" sz="1750" dirty="0"/>
          </a:p>
        </p:txBody>
      </p:sp>
      <p:sp>
        <p:nvSpPr>
          <p:cNvPr id="16" name="Text 13"/>
          <p:cNvSpPr/>
          <p:nvPr/>
        </p:nvSpPr>
        <p:spPr>
          <a:xfrm>
            <a:off x="9361051" y="3238857"/>
            <a:ext cx="222647" cy="416481"/>
          </a:xfrm>
          <a:prstGeom prst="rect">
            <a:avLst/>
          </a:prstGeom>
          <a:noFill/>
          <a:ln/>
        </p:spPr>
        <p:txBody>
          <a:bodyPr wrap="none" rtlCol="0" anchor="t"/>
          <a:lstStyle/>
          <a:p>
            <a:pPr marL="0" indent="0" algn="ctr">
              <a:lnSpc>
                <a:spcPts val="3281"/>
              </a:lnSpc>
              <a:buNone/>
            </a:pPr>
            <a:endParaRPr lang="en-US" sz="2624" dirty="0"/>
          </a:p>
        </p:txBody>
      </p:sp>
      <p:sp>
        <p:nvSpPr>
          <p:cNvPr id="17" name="Text 14"/>
          <p:cNvSpPr/>
          <p:nvPr/>
        </p:nvSpPr>
        <p:spPr>
          <a:xfrm>
            <a:off x="9944576" y="3273504"/>
            <a:ext cx="2647950" cy="694373"/>
          </a:xfrm>
          <a:prstGeom prst="rect">
            <a:avLst/>
          </a:prstGeom>
          <a:noFill/>
          <a:ln/>
        </p:spPr>
        <p:txBody>
          <a:bodyPr wrap="square" rtlCol="0" anchor="t"/>
          <a:lstStyle/>
          <a:p>
            <a:pPr marL="0" indent="0">
              <a:lnSpc>
                <a:spcPts val="2734"/>
              </a:lnSpc>
              <a:buNone/>
            </a:pPr>
            <a:endParaRPr lang="en-US" sz="2187" dirty="0"/>
          </a:p>
        </p:txBody>
      </p:sp>
      <p:sp>
        <p:nvSpPr>
          <p:cNvPr id="18" name="Text 15"/>
          <p:cNvSpPr/>
          <p:nvPr/>
        </p:nvSpPr>
        <p:spPr>
          <a:xfrm>
            <a:off x="9944576" y="4101108"/>
            <a:ext cx="2647950" cy="2132409"/>
          </a:xfrm>
          <a:prstGeom prst="rect">
            <a:avLst/>
          </a:prstGeom>
          <a:noFill/>
          <a:ln/>
        </p:spPr>
        <p:txBody>
          <a:bodyPr wrap="square" rtlCol="0" anchor="t"/>
          <a:lstStyle/>
          <a:p>
            <a:pPr marL="0" indent="0">
              <a:lnSpc>
                <a:spcPts val="2799"/>
              </a:lnSpc>
              <a:buNone/>
            </a:pPr>
            <a:endParaRPr lang="en-US" sz="1750" dirty="0"/>
          </a:p>
        </p:txBody>
      </p:sp>
      <p:pic>
        <p:nvPicPr>
          <p:cNvPr id="20" name="Picture 19">
            <a:extLst>
              <a:ext uri="{FF2B5EF4-FFF2-40B4-BE49-F238E27FC236}">
                <a16:creationId xmlns:a16="http://schemas.microsoft.com/office/drawing/2014/main" id="{DAAEC1E0-6DC5-0C77-589B-2DADA3672314}"/>
              </a:ext>
            </a:extLst>
          </p:cNvPr>
          <p:cNvPicPr>
            <a:picLocks noChangeAspect="1"/>
          </p:cNvPicPr>
          <p:nvPr/>
        </p:nvPicPr>
        <p:blipFill>
          <a:blip r:embed="rId4"/>
          <a:stretch>
            <a:fillRect/>
          </a:stretch>
        </p:blipFill>
        <p:spPr>
          <a:xfrm>
            <a:off x="769434" y="2843561"/>
            <a:ext cx="12177131" cy="4899540"/>
          </a:xfrm>
          <a:prstGeom prst="rect">
            <a:avLst/>
          </a:prstGeom>
        </p:spPr>
      </p:pic>
    </p:spTree>
    <p:extLst>
      <p:ext uri="{BB962C8B-B14F-4D97-AF65-F5344CB8AC3E}">
        <p14:creationId xmlns:p14="http://schemas.microsoft.com/office/powerpoint/2010/main" val="4195747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11151"/>
            <a:ext cx="14630400" cy="8229600"/>
          </a:xfrm>
          <a:prstGeom prst="rect">
            <a:avLst/>
          </a:prstGeom>
          <a:solidFill>
            <a:srgbClr val="1D1D1B"/>
          </a:solidFill>
          <a:ln/>
        </p:spPr>
      </p:sp>
      <p:sp>
        <p:nvSpPr>
          <p:cNvPr id="4" name="Text 2"/>
          <p:cNvSpPr/>
          <p:nvPr/>
        </p:nvSpPr>
        <p:spPr>
          <a:xfrm>
            <a:off x="2037993" y="1012627"/>
            <a:ext cx="10101024"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TOTAL NUMBER OF ORDERS PLACED</a:t>
            </a:r>
            <a:endParaRPr lang="en-US" sz="4374" dirty="0"/>
          </a:p>
        </p:txBody>
      </p:sp>
      <p:sp>
        <p:nvSpPr>
          <p:cNvPr id="5" name="Text 3"/>
          <p:cNvSpPr/>
          <p:nvPr/>
        </p:nvSpPr>
        <p:spPr>
          <a:xfrm>
            <a:off x="2037993" y="2151340"/>
            <a:ext cx="10554414"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The total number of orders placed helps in assessing demand, tracking sales trends, and guiding strategic business decisions.</a:t>
            </a:r>
            <a:endParaRPr lang="en-US" sz="1750" dirty="0"/>
          </a:p>
        </p:txBody>
      </p:sp>
      <p:pic>
        <p:nvPicPr>
          <p:cNvPr id="6" name="Image 0" descr="preencoded.png"/>
          <p:cNvPicPr>
            <a:picLocks noChangeAspect="1"/>
          </p:cNvPicPr>
          <p:nvPr/>
        </p:nvPicPr>
        <p:blipFill>
          <a:blip r:embed="rId3"/>
          <a:stretch>
            <a:fillRect/>
          </a:stretch>
        </p:blipFill>
        <p:spPr>
          <a:xfrm>
            <a:off x="2037993" y="3112056"/>
            <a:ext cx="8040767" cy="1833086"/>
          </a:xfrm>
          <a:prstGeom prst="rect">
            <a:avLst/>
          </a:prstGeom>
        </p:spPr>
      </p:pic>
      <p:sp>
        <p:nvSpPr>
          <p:cNvPr id="7" name="Text 4"/>
          <p:cNvSpPr/>
          <p:nvPr/>
        </p:nvSpPr>
        <p:spPr>
          <a:xfrm>
            <a:off x="2037993" y="5195054"/>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OUTPUT</a:t>
            </a:r>
            <a:endParaRPr lang="en-US" sz="1750" dirty="0"/>
          </a:p>
        </p:txBody>
      </p:sp>
      <p:pic>
        <p:nvPicPr>
          <p:cNvPr id="8" name="Image 1" descr="preencoded.png"/>
          <p:cNvPicPr>
            <a:picLocks noChangeAspect="1"/>
          </p:cNvPicPr>
          <p:nvPr/>
        </p:nvPicPr>
        <p:blipFill>
          <a:blip r:embed="rId4"/>
          <a:stretch>
            <a:fillRect/>
          </a:stretch>
        </p:blipFill>
        <p:spPr>
          <a:xfrm>
            <a:off x="2037993" y="5800368"/>
            <a:ext cx="2583061" cy="14164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4" name="Text 2"/>
          <p:cNvSpPr/>
          <p:nvPr/>
        </p:nvSpPr>
        <p:spPr>
          <a:xfrm>
            <a:off x="2927628" y="507921"/>
            <a:ext cx="8775025" cy="1154430"/>
          </a:xfrm>
          <a:prstGeom prst="rect">
            <a:avLst/>
          </a:prstGeom>
          <a:noFill/>
          <a:ln/>
        </p:spPr>
        <p:txBody>
          <a:bodyPr wrap="square" rtlCol="0" anchor="t"/>
          <a:lstStyle/>
          <a:p>
            <a:pPr marL="0" indent="0">
              <a:lnSpc>
                <a:spcPts val="4546"/>
              </a:lnSpc>
              <a:buNone/>
            </a:pPr>
            <a:r>
              <a:rPr lang="en-US" sz="3637" b="1" dirty="0">
                <a:solidFill>
                  <a:srgbClr val="EDEDE8"/>
                </a:solidFill>
                <a:latin typeface="Tomorrow" pitchFamily="34" charset="0"/>
                <a:ea typeface="Tomorrow" pitchFamily="34" charset="-122"/>
                <a:cs typeface="Tomorrow" pitchFamily="34" charset="-120"/>
              </a:rPr>
              <a:t>Total Revenue Generated from Pizza Sales</a:t>
            </a:r>
            <a:endParaRPr lang="en-US" sz="3637" dirty="0"/>
          </a:p>
        </p:txBody>
      </p:sp>
      <p:sp>
        <p:nvSpPr>
          <p:cNvPr id="5" name="Text 3"/>
          <p:cNvSpPr/>
          <p:nvPr/>
        </p:nvSpPr>
        <p:spPr>
          <a:xfrm>
            <a:off x="2927628" y="1939409"/>
            <a:ext cx="2309217" cy="288727"/>
          </a:xfrm>
          <a:prstGeom prst="rect">
            <a:avLst/>
          </a:prstGeom>
          <a:noFill/>
          <a:ln/>
        </p:spPr>
        <p:txBody>
          <a:bodyPr wrap="none" rtlCol="0" anchor="t"/>
          <a:lstStyle/>
          <a:p>
            <a:pPr marL="0" indent="0">
              <a:lnSpc>
                <a:spcPts val="2273"/>
              </a:lnSpc>
              <a:buNone/>
            </a:pPr>
            <a:r>
              <a:rPr lang="en-US" sz="1818" b="1" dirty="0">
                <a:solidFill>
                  <a:srgbClr val="EDEDE8"/>
                </a:solidFill>
                <a:latin typeface="Tomorrow" pitchFamily="34" charset="0"/>
                <a:ea typeface="Tomorrow" pitchFamily="34" charset="-122"/>
                <a:cs typeface="Tomorrow" pitchFamily="34" charset="-120"/>
              </a:rPr>
              <a:t>Revenue Insights</a:t>
            </a:r>
            <a:endParaRPr lang="en-US" sz="1818" dirty="0"/>
          </a:p>
        </p:txBody>
      </p:sp>
      <p:sp>
        <p:nvSpPr>
          <p:cNvPr id="6" name="Text 4"/>
          <p:cNvSpPr/>
          <p:nvPr/>
        </p:nvSpPr>
        <p:spPr>
          <a:xfrm>
            <a:off x="2927628" y="2505194"/>
            <a:ext cx="8775025" cy="591264"/>
          </a:xfrm>
          <a:prstGeom prst="rect">
            <a:avLst/>
          </a:prstGeom>
          <a:noFill/>
          <a:ln/>
        </p:spPr>
        <p:txBody>
          <a:bodyPr wrap="square" rtlCol="0" anchor="t"/>
          <a:lstStyle/>
          <a:p>
            <a:pPr marL="0" indent="0">
              <a:lnSpc>
                <a:spcPts val="2327"/>
              </a:lnSpc>
              <a:buNone/>
            </a:pPr>
            <a:r>
              <a:rPr lang="en-US" sz="1455" dirty="0">
                <a:solidFill>
                  <a:srgbClr val="C9C9C0"/>
                </a:solidFill>
                <a:latin typeface="Tomorrow" pitchFamily="34" charset="0"/>
                <a:ea typeface="Tomorrow" pitchFamily="34" charset="-122"/>
                <a:cs typeface="Tomorrow" pitchFamily="34" charset="-120"/>
              </a:rPr>
              <a:t>Analyzing the total revenue generated from pizza sales gives valuable insights into the financial health and profitability of the business</a:t>
            </a:r>
            <a:endParaRPr lang="en-US" sz="1455" dirty="0"/>
          </a:p>
        </p:txBody>
      </p:sp>
      <p:pic>
        <p:nvPicPr>
          <p:cNvPr id="7" name="Image 0" descr="preencoded.png"/>
          <p:cNvPicPr>
            <a:picLocks noChangeAspect="1"/>
          </p:cNvPicPr>
          <p:nvPr/>
        </p:nvPicPr>
        <p:blipFill>
          <a:blip r:embed="rId3"/>
          <a:stretch>
            <a:fillRect/>
          </a:stretch>
        </p:blipFill>
        <p:spPr>
          <a:xfrm>
            <a:off x="2927627" y="3304223"/>
            <a:ext cx="9662099" cy="2131100"/>
          </a:xfrm>
          <a:prstGeom prst="rect">
            <a:avLst/>
          </a:prstGeom>
        </p:spPr>
      </p:pic>
      <p:sp>
        <p:nvSpPr>
          <p:cNvPr id="8" name="Text 5"/>
          <p:cNvSpPr/>
          <p:nvPr/>
        </p:nvSpPr>
        <p:spPr>
          <a:xfrm>
            <a:off x="2927628" y="5439489"/>
            <a:ext cx="8775025" cy="295632"/>
          </a:xfrm>
          <a:prstGeom prst="rect">
            <a:avLst/>
          </a:prstGeom>
          <a:noFill/>
          <a:ln/>
        </p:spPr>
        <p:txBody>
          <a:bodyPr wrap="none" rtlCol="0" anchor="t"/>
          <a:lstStyle/>
          <a:p>
            <a:pPr marL="0" indent="0">
              <a:lnSpc>
                <a:spcPts val="2327"/>
              </a:lnSpc>
              <a:buNone/>
            </a:pPr>
            <a:r>
              <a:rPr lang="en-US" sz="1455" dirty="0">
                <a:solidFill>
                  <a:srgbClr val="C9C9C0"/>
                </a:solidFill>
                <a:latin typeface="Tomorrow" pitchFamily="34" charset="0"/>
                <a:ea typeface="Tomorrow" pitchFamily="34" charset="-122"/>
                <a:cs typeface="Tomorrow" pitchFamily="34" charset="-120"/>
              </a:rPr>
              <a:t>OUTPUT</a:t>
            </a:r>
            <a:endParaRPr lang="en-US" sz="1455" dirty="0"/>
          </a:p>
        </p:txBody>
      </p:sp>
      <p:pic>
        <p:nvPicPr>
          <p:cNvPr id="9" name="Image 1" descr="preencoded.png"/>
          <p:cNvPicPr>
            <a:picLocks noChangeAspect="1"/>
          </p:cNvPicPr>
          <p:nvPr/>
        </p:nvPicPr>
        <p:blipFill>
          <a:blip r:embed="rId4"/>
          <a:stretch>
            <a:fillRect/>
          </a:stretch>
        </p:blipFill>
        <p:spPr>
          <a:xfrm>
            <a:off x="2927628" y="5942886"/>
            <a:ext cx="2955727" cy="1779151"/>
          </a:xfrm>
          <a:prstGeom prst="rect">
            <a:avLst/>
          </a:prstGeom>
        </p:spPr>
      </p:pic>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716280"/>
            <a:ext cx="5868710"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Highest-Priced Pizza</a:t>
            </a:r>
            <a:endParaRPr lang="en-US" sz="4374" dirty="0"/>
          </a:p>
        </p:txBody>
      </p:sp>
      <p:sp>
        <p:nvSpPr>
          <p:cNvPr id="6" name="Text 3"/>
          <p:cNvSpPr/>
          <p:nvPr/>
        </p:nvSpPr>
        <p:spPr>
          <a:xfrm>
            <a:off x="833199" y="1743908"/>
            <a:ext cx="9306401" cy="1066205"/>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Identifying the highest-priced pizza can reveal insights about customer preferences for premium and specialty menu items.Analyzing the highest-priced pizza can also shed light on the competitive landscape and how the business positions its offerings.</a:t>
            </a:r>
            <a:endParaRPr lang="en-US" sz="1750" dirty="0"/>
          </a:p>
        </p:txBody>
      </p:sp>
      <p:pic>
        <p:nvPicPr>
          <p:cNvPr id="7" name="Image 1" descr="preencoded.png"/>
          <p:cNvPicPr>
            <a:picLocks noChangeAspect="1"/>
          </p:cNvPicPr>
          <p:nvPr/>
        </p:nvPicPr>
        <p:blipFill>
          <a:blip r:embed="rId4"/>
          <a:stretch>
            <a:fillRect/>
          </a:stretch>
        </p:blipFill>
        <p:spPr>
          <a:xfrm>
            <a:off x="833199" y="3060025"/>
            <a:ext cx="9306401" cy="3152061"/>
          </a:xfrm>
          <a:prstGeom prst="rect">
            <a:avLst/>
          </a:prstGeom>
        </p:spPr>
      </p:pic>
      <p:pic>
        <p:nvPicPr>
          <p:cNvPr id="8" name="Image 2" descr="preencoded.png"/>
          <p:cNvPicPr>
            <a:picLocks noChangeAspect="1"/>
          </p:cNvPicPr>
          <p:nvPr/>
        </p:nvPicPr>
        <p:blipFill>
          <a:blip r:embed="rId5"/>
          <a:stretch>
            <a:fillRect/>
          </a:stretch>
        </p:blipFill>
        <p:spPr>
          <a:xfrm>
            <a:off x="833199" y="6461998"/>
            <a:ext cx="2468880" cy="10513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0553"/>
          </a:xfrm>
          <a:prstGeom prst="rect">
            <a:avLst/>
          </a:prstGeom>
          <a:solidFill>
            <a:srgbClr val="1D1D1B"/>
          </a:solidFill>
          <a:ln/>
        </p:spPr>
      </p:sp>
      <p:sp>
        <p:nvSpPr>
          <p:cNvPr id="4" name="Text 2"/>
          <p:cNvSpPr/>
          <p:nvPr/>
        </p:nvSpPr>
        <p:spPr>
          <a:xfrm>
            <a:off x="2624376" y="543044"/>
            <a:ext cx="8445222" cy="617101"/>
          </a:xfrm>
          <a:prstGeom prst="rect">
            <a:avLst/>
          </a:prstGeom>
          <a:noFill/>
          <a:ln/>
        </p:spPr>
        <p:txBody>
          <a:bodyPr wrap="none" rtlCol="0" anchor="t"/>
          <a:lstStyle/>
          <a:p>
            <a:pPr marL="0" indent="0">
              <a:lnSpc>
                <a:spcPts val="4860"/>
              </a:lnSpc>
              <a:buNone/>
            </a:pPr>
            <a:r>
              <a:rPr lang="en-US" sz="3888" b="1" dirty="0">
                <a:solidFill>
                  <a:srgbClr val="EDEDE8"/>
                </a:solidFill>
                <a:latin typeface="Tomorrow" pitchFamily="34" charset="0"/>
                <a:ea typeface="Tomorrow" pitchFamily="34" charset="-122"/>
                <a:cs typeface="Tomorrow" pitchFamily="34" charset="-120"/>
              </a:rPr>
              <a:t>Most Common Pizza Size Ordered</a:t>
            </a:r>
            <a:endParaRPr lang="en-US" sz="3888" dirty="0"/>
          </a:p>
        </p:txBody>
      </p:sp>
      <p:sp>
        <p:nvSpPr>
          <p:cNvPr id="5" name="Text 3"/>
          <p:cNvSpPr/>
          <p:nvPr/>
        </p:nvSpPr>
        <p:spPr>
          <a:xfrm>
            <a:off x="2624376" y="1555075"/>
            <a:ext cx="9381649" cy="631984"/>
          </a:xfrm>
          <a:prstGeom prst="rect">
            <a:avLst/>
          </a:prstGeom>
          <a:noFill/>
          <a:ln/>
        </p:spPr>
        <p:txBody>
          <a:bodyPr wrap="square" rtlCol="0" anchor="t"/>
          <a:lstStyle/>
          <a:p>
            <a:pPr marL="0" indent="0">
              <a:lnSpc>
                <a:spcPts val="2488"/>
              </a:lnSpc>
              <a:buNone/>
            </a:pPr>
            <a:r>
              <a:rPr lang="en-US" sz="1555" dirty="0">
                <a:solidFill>
                  <a:srgbClr val="C9C9C0"/>
                </a:solidFill>
                <a:latin typeface="Tomorrow" pitchFamily="34" charset="0"/>
                <a:ea typeface="Tomorrow" pitchFamily="34" charset="-122"/>
                <a:cs typeface="Tomorrow" pitchFamily="34" charset="-120"/>
              </a:rPr>
              <a:t>Knowing the most common pizza size ordered helps optimize inventory, tailor marketing strategies, and enhance customer satisfaction by aligning product offerings with customer preferences</a:t>
            </a:r>
            <a:endParaRPr lang="en-US" sz="1555" dirty="0"/>
          </a:p>
        </p:txBody>
      </p:sp>
      <p:pic>
        <p:nvPicPr>
          <p:cNvPr id="6" name="Image 0" descr="preencoded.png"/>
          <p:cNvPicPr>
            <a:picLocks noChangeAspect="1"/>
          </p:cNvPicPr>
          <p:nvPr/>
        </p:nvPicPr>
        <p:blipFill>
          <a:blip r:embed="rId3"/>
          <a:stretch>
            <a:fillRect/>
          </a:stretch>
        </p:blipFill>
        <p:spPr>
          <a:xfrm>
            <a:off x="2624376" y="2409230"/>
            <a:ext cx="5969198" cy="2244566"/>
          </a:xfrm>
          <a:prstGeom prst="rect">
            <a:avLst/>
          </a:prstGeom>
        </p:spPr>
      </p:pic>
      <p:sp>
        <p:nvSpPr>
          <p:cNvPr id="7" name="Text 4"/>
          <p:cNvSpPr/>
          <p:nvPr/>
        </p:nvSpPr>
        <p:spPr>
          <a:xfrm>
            <a:off x="2624376" y="4875967"/>
            <a:ext cx="9381649" cy="315992"/>
          </a:xfrm>
          <a:prstGeom prst="rect">
            <a:avLst/>
          </a:prstGeom>
          <a:noFill/>
          <a:ln/>
        </p:spPr>
        <p:txBody>
          <a:bodyPr wrap="none" rtlCol="0" anchor="t"/>
          <a:lstStyle/>
          <a:p>
            <a:pPr marL="0" indent="0">
              <a:lnSpc>
                <a:spcPts val="2488"/>
              </a:lnSpc>
              <a:buNone/>
            </a:pPr>
            <a:r>
              <a:rPr lang="en-US" sz="1555" dirty="0">
                <a:solidFill>
                  <a:srgbClr val="C9C9C0"/>
                </a:solidFill>
                <a:latin typeface="Tomorrow" pitchFamily="34" charset="0"/>
                <a:ea typeface="Tomorrow" pitchFamily="34" charset="-122"/>
                <a:cs typeface="Tomorrow" pitchFamily="34" charset="-120"/>
              </a:rPr>
              <a:t>OUTPUT</a:t>
            </a:r>
            <a:endParaRPr lang="en-US" sz="1555" dirty="0"/>
          </a:p>
        </p:txBody>
      </p:sp>
      <p:pic>
        <p:nvPicPr>
          <p:cNvPr id="8" name="Image 1" descr="preencoded.png"/>
          <p:cNvPicPr>
            <a:picLocks noChangeAspect="1"/>
          </p:cNvPicPr>
          <p:nvPr/>
        </p:nvPicPr>
        <p:blipFill>
          <a:blip r:embed="rId4"/>
          <a:stretch>
            <a:fillRect/>
          </a:stretch>
        </p:blipFill>
        <p:spPr>
          <a:xfrm>
            <a:off x="2624376" y="5414129"/>
            <a:ext cx="3555087" cy="22733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359223" y="575310"/>
            <a:ext cx="8294727" cy="652105"/>
          </a:xfrm>
          <a:prstGeom prst="rect">
            <a:avLst/>
          </a:prstGeom>
          <a:noFill/>
          <a:ln/>
        </p:spPr>
        <p:txBody>
          <a:bodyPr wrap="none" rtlCol="0" anchor="t"/>
          <a:lstStyle/>
          <a:p>
            <a:pPr marL="0" indent="0">
              <a:lnSpc>
                <a:spcPts val="5135"/>
              </a:lnSpc>
              <a:buNone/>
            </a:pPr>
            <a:r>
              <a:rPr lang="en-US" sz="4108" b="1" dirty="0">
                <a:solidFill>
                  <a:srgbClr val="EDEDE8"/>
                </a:solidFill>
                <a:latin typeface="Tomorrow" pitchFamily="34" charset="0"/>
                <a:ea typeface="Tomorrow" pitchFamily="34" charset="-122"/>
                <a:cs typeface="Tomorrow" pitchFamily="34" charset="-120"/>
              </a:rPr>
              <a:t>Top 5 Most Ordered Pizza Types</a:t>
            </a:r>
            <a:endParaRPr lang="en-US" sz="4108" dirty="0"/>
          </a:p>
        </p:txBody>
      </p:sp>
      <p:pic>
        <p:nvPicPr>
          <p:cNvPr id="5" name="Image 0" descr="preencoded.png"/>
          <p:cNvPicPr>
            <a:picLocks noChangeAspect="1"/>
          </p:cNvPicPr>
          <p:nvPr/>
        </p:nvPicPr>
        <p:blipFill>
          <a:blip r:embed="rId3"/>
          <a:stretch>
            <a:fillRect/>
          </a:stretch>
        </p:blipFill>
        <p:spPr>
          <a:xfrm>
            <a:off x="2359223" y="1644728"/>
            <a:ext cx="8691636" cy="2243257"/>
          </a:xfrm>
          <a:prstGeom prst="rect">
            <a:avLst/>
          </a:prstGeom>
        </p:spPr>
      </p:pic>
      <p:sp>
        <p:nvSpPr>
          <p:cNvPr id="6" name="Text 3"/>
          <p:cNvSpPr/>
          <p:nvPr/>
        </p:nvSpPr>
        <p:spPr>
          <a:xfrm>
            <a:off x="2359223" y="3887986"/>
            <a:ext cx="9911953" cy="333851"/>
          </a:xfrm>
          <a:prstGeom prst="rect">
            <a:avLst/>
          </a:prstGeom>
          <a:noFill/>
          <a:ln/>
        </p:spPr>
        <p:txBody>
          <a:bodyPr wrap="none" rtlCol="0" anchor="t"/>
          <a:lstStyle/>
          <a:p>
            <a:pPr marL="0" indent="0">
              <a:lnSpc>
                <a:spcPts val="2629"/>
              </a:lnSpc>
              <a:buNone/>
            </a:pPr>
            <a:r>
              <a:rPr lang="en-US" sz="1643" dirty="0">
                <a:solidFill>
                  <a:srgbClr val="C9C9C0"/>
                </a:solidFill>
                <a:latin typeface="Tomorrow" pitchFamily="34" charset="0"/>
                <a:ea typeface="Tomorrow" pitchFamily="34" charset="-122"/>
                <a:cs typeface="Tomorrow" pitchFamily="34" charset="-120"/>
              </a:rPr>
              <a:t>OUTPUT</a:t>
            </a:r>
            <a:endParaRPr lang="en-US" sz="1643" dirty="0"/>
          </a:p>
        </p:txBody>
      </p:sp>
      <p:pic>
        <p:nvPicPr>
          <p:cNvPr id="7" name="Image 1" descr="preencoded.png"/>
          <p:cNvPicPr>
            <a:picLocks noChangeAspect="1"/>
          </p:cNvPicPr>
          <p:nvPr/>
        </p:nvPicPr>
        <p:blipFill>
          <a:blip r:embed="rId4"/>
          <a:stretch>
            <a:fillRect/>
          </a:stretch>
        </p:blipFill>
        <p:spPr>
          <a:xfrm>
            <a:off x="2359223" y="4456509"/>
            <a:ext cx="5803702" cy="2295287"/>
          </a:xfrm>
          <a:prstGeom prst="rect">
            <a:avLst/>
          </a:prstGeom>
        </p:spPr>
      </p:pic>
      <p:sp>
        <p:nvSpPr>
          <p:cNvPr id="8" name="Text 4"/>
          <p:cNvSpPr/>
          <p:nvPr/>
        </p:nvSpPr>
        <p:spPr>
          <a:xfrm>
            <a:off x="2359223" y="6986468"/>
            <a:ext cx="9911953" cy="667703"/>
          </a:xfrm>
          <a:prstGeom prst="rect">
            <a:avLst/>
          </a:prstGeom>
          <a:noFill/>
          <a:ln/>
        </p:spPr>
        <p:txBody>
          <a:bodyPr wrap="square" rtlCol="0" anchor="t"/>
          <a:lstStyle/>
          <a:p>
            <a:pPr marL="0" indent="0">
              <a:lnSpc>
                <a:spcPts val="2629"/>
              </a:lnSpc>
              <a:buNone/>
            </a:pPr>
            <a:r>
              <a:rPr lang="en-US" sz="1643" dirty="0">
                <a:solidFill>
                  <a:srgbClr val="C9C9C0"/>
                </a:solidFill>
                <a:latin typeface="Tomorrow" pitchFamily="34" charset="0"/>
                <a:ea typeface="Tomorrow" pitchFamily="34" charset="-122"/>
                <a:cs typeface="Tomorrow" pitchFamily="34" charset="-120"/>
              </a:rPr>
              <a:t>Understanding the top-selling pizza types provides valuable insights into customer preferences and can inform menu engineering, product development, and marketing strategies.</a:t>
            </a:r>
            <a:endParaRPr lang="en-US" sz="164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666</Words>
  <Application>Microsoft Office PowerPoint</Application>
  <PresentationFormat>Custom</PresentationFormat>
  <Paragraphs>95</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Sahithidusi 122010317023</cp:lastModifiedBy>
  <cp:revision>2</cp:revision>
  <dcterms:created xsi:type="dcterms:W3CDTF">2024-05-29T20:21:47Z</dcterms:created>
  <dcterms:modified xsi:type="dcterms:W3CDTF">2024-05-30T09:04:55Z</dcterms:modified>
</cp:coreProperties>
</file>